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02" r:id="rId2"/>
    <p:sldId id="303" r:id="rId3"/>
    <p:sldId id="304" r:id="rId4"/>
    <p:sldId id="305" r:id="rId5"/>
    <p:sldId id="348" r:id="rId6"/>
    <p:sldId id="362" r:id="rId7"/>
    <p:sldId id="366" r:id="rId8"/>
    <p:sldId id="365" r:id="rId9"/>
    <p:sldId id="367" r:id="rId10"/>
    <p:sldId id="406" r:id="rId11"/>
    <p:sldId id="439" r:id="rId12"/>
    <p:sldId id="401" r:id="rId13"/>
    <p:sldId id="473" r:id="rId14"/>
    <p:sldId id="460" r:id="rId15"/>
    <p:sldId id="488" r:id="rId16"/>
    <p:sldId id="491" r:id="rId17"/>
    <p:sldId id="504" r:id="rId18"/>
    <p:sldId id="495" r:id="rId19"/>
    <p:sldId id="493" r:id="rId20"/>
    <p:sldId id="496" r:id="rId21"/>
    <p:sldId id="494" r:id="rId22"/>
    <p:sldId id="505" r:id="rId23"/>
    <p:sldId id="486" r:id="rId24"/>
    <p:sldId id="499" r:id="rId25"/>
    <p:sldId id="497" r:id="rId26"/>
    <p:sldId id="498" r:id="rId27"/>
    <p:sldId id="489" r:id="rId28"/>
    <p:sldId id="474" r:id="rId29"/>
    <p:sldId id="475" r:id="rId30"/>
    <p:sldId id="476" r:id="rId31"/>
    <p:sldId id="500" r:id="rId32"/>
    <p:sldId id="477" r:id="rId33"/>
    <p:sldId id="506" r:id="rId34"/>
    <p:sldId id="501" r:id="rId35"/>
    <p:sldId id="478" r:id="rId36"/>
    <p:sldId id="507" r:id="rId37"/>
    <p:sldId id="502" r:id="rId38"/>
    <p:sldId id="479" r:id="rId39"/>
    <p:sldId id="480" r:id="rId40"/>
    <p:sldId id="481" r:id="rId41"/>
    <p:sldId id="503" r:id="rId42"/>
    <p:sldId id="347" r:id="rId43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9761F749-A2DC-4AE4-A508-F8AE323D6740}">
          <p14:sldIdLst/>
        </p14:section>
        <p14:section name="Naamloze sectie" id="{4B934F93-FF83-452D-AD4B-3C8478BB6ED1}">
          <p14:sldIdLst>
            <p14:sldId id="302"/>
            <p14:sldId id="303"/>
            <p14:sldId id="304"/>
            <p14:sldId id="305"/>
            <p14:sldId id="348"/>
            <p14:sldId id="362"/>
            <p14:sldId id="366"/>
            <p14:sldId id="365"/>
            <p14:sldId id="367"/>
            <p14:sldId id="406"/>
            <p14:sldId id="439"/>
            <p14:sldId id="401"/>
            <p14:sldId id="473"/>
            <p14:sldId id="460"/>
            <p14:sldId id="488"/>
            <p14:sldId id="491"/>
            <p14:sldId id="504"/>
            <p14:sldId id="495"/>
            <p14:sldId id="493"/>
            <p14:sldId id="496"/>
            <p14:sldId id="494"/>
            <p14:sldId id="505"/>
            <p14:sldId id="486"/>
            <p14:sldId id="499"/>
            <p14:sldId id="497"/>
            <p14:sldId id="498"/>
            <p14:sldId id="489"/>
            <p14:sldId id="474"/>
            <p14:sldId id="475"/>
            <p14:sldId id="476"/>
            <p14:sldId id="500"/>
            <p14:sldId id="477"/>
            <p14:sldId id="506"/>
            <p14:sldId id="501"/>
            <p14:sldId id="478"/>
            <p14:sldId id="507"/>
            <p14:sldId id="502"/>
            <p14:sldId id="479"/>
            <p14:sldId id="480"/>
            <p14:sldId id="481"/>
            <p14:sldId id="503"/>
            <p14:sldId id="34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2300"/>
    <a:srgbClr val="8A5200"/>
    <a:srgbClr val="1B190F"/>
    <a:srgbClr val="EBD7C3"/>
    <a:srgbClr val="FFFFFF"/>
    <a:srgbClr val="FF6600"/>
    <a:srgbClr val="FF6969"/>
    <a:srgbClr val="FF9900"/>
    <a:srgbClr val="303C18"/>
    <a:srgbClr val="302D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Stijl, thema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Stijl, thema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Stijl, thema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21" autoAdjust="0"/>
    <p:restoredTop sz="94590" autoAdjust="0"/>
  </p:normalViewPr>
  <p:slideViewPr>
    <p:cSldViewPr>
      <p:cViewPr varScale="1">
        <p:scale>
          <a:sx n="61" d="100"/>
          <a:sy n="61" d="100"/>
        </p:scale>
        <p:origin x="-1339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31108-7A9F-4FA6-B341-F355C997B57E}" type="datetimeFigureOut">
              <a:rPr lang="nl-NL" smtClean="0"/>
              <a:t>6-1-2018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6C4F4-F087-41C7-B33A-C7E9BF35F5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2628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6C4F4-F087-41C7-B33A-C7E9BF35F5A4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4407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6C4F4-F087-41C7-B33A-C7E9BF35F5A4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4407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6C4F4-F087-41C7-B33A-C7E9BF35F5A4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4407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6C4F4-F087-41C7-B33A-C7E9BF35F5A4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4407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6C4F4-F087-41C7-B33A-C7E9BF35F5A4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44075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6C4F4-F087-41C7-B33A-C7E9BF35F5A4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44075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6C4F4-F087-41C7-B33A-C7E9BF35F5A4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44075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6C4F4-F087-41C7-B33A-C7E9BF35F5A4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4407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6C4F4-F087-41C7-B33A-C7E9BF35F5A4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44075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6C4F4-F087-41C7-B33A-C7E9BF35F5A4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44075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6C4F4-F087-41C7-B33A-C7E9BF35F5A4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4407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6C4F4-F087-41C7-B33A-C7E9BF35F5A4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44075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6C4F4-F087-41C7-B33A-C7E9BF35F5A4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44075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6C4F4-F087-41C7-B33A-C7E9BF35F5A4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44075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6C4F4-F087-41C7-B33A-C7E9BF35F5A4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44075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6C4F4-F087-41C7-B33A-C7E9BF35F5A4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44075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6C4F4-F087-41C7-B33A-C7E9BF35F5A4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44075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6C4F4-F087-41C7-B33A-C7E9BF35F5A4}" type="slidenum">
              <a:rPr lang="nl-NL" smtClean="0"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44075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6C4F4-F087-41C7-B33A-C7E9BF35F5A4}" type="slidenum">
              <a:rPr lang="nl-NL" smtClean="0"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44075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6C4F4-F087-41C7-B33A-C7E9BF35F5A4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44075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6C4F4-F087-41C7-B33A-C7E9BF35F5A4}" type="slidenum">
              <a:rPr lang="nl-NL" smtClean="0"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4407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6C4F4-F087-41C7-B33A-C7E9BF35F5A4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4407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6C4F4-F087-41C7-B33A-C7E9BF35F5A4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4407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6C4F4-F087-41C7-B33A-C7E9BF35F5A4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4407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6C4F4-F087-41C7-B33A-C7E9BF35F5A4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4407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6C4F4-F087-41C7-B33A-C7E9BF35F5A4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4407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6C4F4-F087-41C7-B33A-C7E9BF35F5A4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4407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6C4F4-F087-41C7-B33A-C7E9BF35F5A4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4407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E5429C2-3769-4485-8759-E9F27359E3C7}" type="datetimeFigureOut">
              <a:rPr lang="nl-NL" smtClean="0"/>
              <a:t>6-1-2018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239F83-E92E-4B25-887B-080EFDDAAF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8481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6093296"/>
            <a:ext cx="9144000" cy="735004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E5429C2-3769-4485-8759-E9F27359E3C7}" type="datetimeFigureOut">
              <a:rPr lang="nl-NL" smtClean="0"/>
              <a:t>6-1-2018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239F83-E92E-4B25-887B-080EFDDAAF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4878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E5429C2-3769-4485-8759-E9F27359E3C7}" type="datetimeFigureOut">
              <a:rPr lang="nl-NL" smtClean="0"/>
              <a:t>6-1-2018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239F83-E92E-4B25-887B-080EFDDAAF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2772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6093296"/>
            <a:ext cx="9144000" cy="735004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E5429C2-3769-4485-8759-E9F27359E3C7}" type="datetimeFigureOut">
              <a:rPr lang="nl-NL" smtClean="0"/>
              <a:t>6-1-2018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239F83-E92E-4B25-887B-080EFDDAAF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2715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E5429C2-3769-4485-8759-E9F27359E3C7}" type="datetimeFigureOut">
              <a:rPr lang="nl-NL" smtClean="0"/>
              <a:t>6-1-2018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239F83-E92E-4B25-887B-080EFDDAAF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7265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6093296"/>
            <a:ext cx="9144000" cy="735004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E5429C2-3769-4485-8759-E9F27359E3C7}" type="datetimeFigureOut">
              <a:rPr lang="nl-NL" smtClean="0"/>
              <a:t>6-1-2018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239F83-E92E-4B25-887B-080EFDDAAF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9155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6093296"/>
            <a:ext cx="9144000" cy="73500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E5429C2-3769-4485-8759-E9F27359E3C7}" type="datetimeFigureOut">
              <a:rPr lang="nl-NL" smtClean="0"/>
              <a:t>6-1-2018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239F83-E92E-4B25-887B-080EFDDAAF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4980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6093296"/>
            <a:ext cx="9144000" cy="735004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E5429C2-3769-4485-8759-E9F27359E3C7}" type="datetimeFigureOut">
              <a:rPr lang="nl-NL" smtClean="0"/>
              <a:t>6-1-2018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239F83-E92E-4B25-887B-080EFDDAAF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8729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E5429C2-3769-4485-8759-E9F27359E3C7}" type="datetimeFigureOut">
              <a:rPr lang="nl-NL" smtClean="0"/>
              <a:t>6-1-2018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239F83-E92E-4B25-887B-080EFDDAAF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4648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E5429C2-3769-4485-8759-E9F27359E3C7}" type="datetimeFigureOut">
              <a:rPr lang="nl-NL" smtClean="0"/>
              <a:t>6-1-2018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239F83-E92E-4B25-887B-080EFDDAAF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1545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E5429C2-3769-4485-8759-E9F27359E3C7}" type="datetimeFigureOut">
              <a:rPr lang="nl-NL" smtClean="0"/>
              <a:t>6-1-2018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239F83-E92E-4B25-887B-080EFDDAAF9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0793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61" y="5660157"/>
            <a:ext cx="91757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0043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0" y="5190291"/>
            <a:ext cx="9144000" cy="830997"/>
          </a:xfrm>
          <a:prstGeom prst="rect">
            <a:avLst/>
          </a:prstGeom>
          <a:solidFill>
            <a:srgbClr val="C0B98E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nl-NL" sz="4800" b="1" cap="none" spc="0" dirty="0" smtClean="0">
                <a:ln w="50800"/>
                <a:solidFill>
                  <a:srgbClr val="6D653F"/>
                </a:solidFill>
                <a:effectLst/>
                <a:latin typeface="Charlemagne Std" pitchFamily="82" charset="0"/>
              </a:rPr>
              <a:t>Het evangelie</a:t>
            </a:r>
            <a:endParaRPr lang="nl-NL" sz="4800" b="1" cap="none" spc="0" dirty="0">
              <a:ln w="50800"/>
              <a:solidFill>
                <a:srgbClr val="6D653F"/>
              </a:solidFill>
              <a:effectLst/>
              <a:latin typeface="Charlemagne Std" pitchFamily="82" charset="0"/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3097708" y="2492896"/>
            <a:ext cx="3164200" cy="1938992"/>
          </a:xfrm>
          <a:prstGeom prst="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l-GR" sz="4000" b="1" dirty="0">
                <a:ln w="50800"/>
                <a:solidFill>
                  <a:schemeClr val="bg1"/>
                </a:solidFill>
              </a:rPr>
              <a:t>Κατὰ </a:t>
            </a:r>
            <a:r>
              <a:rPr lang="el-GR" sz="4000" b="1" dirty="0" smtClean="0">
                <a:ln w="50800"/>
                <a:solidFill>
                  <a:schemeClr val="bg1"/>
                </a:solidFill>
              </a:rPr>
              <a:t>Μάρκον</a:t>
            </a:r>
            <a:endParaRPr lang="nl-NL" sz="4000" b="1" dirty="0" smtClean="0">
              <a:ln w="50800"/>
              <a:solidFill>
                <a:schemeClr val="bg1"/>
              </a:solidFill>
            </a:endParaRPr>
          </a:p>
          <a:p>
            <a:pPr algn="ctr"/>
            <a:r>
              <a:rPr lang="nl-NL" sz="4000" b="1" dirty="0" err="1" smtClean="0">
                <a:ln w="50800"/>
                <a:solidFill>
                  <a:schemeClr val="bg1"/>
                </a:solidFill>
              </a:rPr>
              <a:t>kata</a:t>
            </a:r>
            <a:r>
              <a:rPr lang="nl-NL" sz="4000" b="1" dirty="0" smtClean="0">
                <a:ln w="50800"/>
                <a:solidFill>
                  <a:schemeClr val="bg1"/>
                </a:solidFill>
              </a:rPr>
              <a:t> </a:t>
            </a:r>
            <a:r>
              <a:rPr lang="nl-NL" sz="4000" b="1" dirty="0" err="1" smtClean="0">
                <a:ln w="50800"/>
                <a:solidFill>
                  <a:schemeClr val="bg1"/>
                </a:solidFill>
              </a:rPr>
              <a:t>markon</a:t>
            </a:r>
            <a:endParaRPr lang="nl-NL" sz="4000" b="1" dirty="0" smtClean="0">
              <a:ln w="50800"/>
              <a:solidFill>
                <a:schemeClr val="bg1"/>
              </a:solidFill>
            </a:endParaRPr>
          </a:p>
          <a:p>
            <a:pPr algn="ctr"/>
            <a:r>
              <a:rPr lang="nl-NL" sz="4000" b="1" dirty="0" smtClean="0">
                <a:ln w="50800"/>
                <a:solidFill>
                  <a:schemeClr val="bg1"/>
                </a:solidFill>
              </a:rPr>
              <a:t>Deel 12</a:t>
            </a:r>
            <a:endParaRPr lang="nl-NL" sz="4000" b="1" dirty="0">
              <a:ln w="50800"/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61" y="6020197"/>
            <a:ext cx="91757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23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 noChangeAspect="1"/>
          </p:cNvSpPr>
          <p:nvPr>
            <p:ph idx="1"/>
          </p:nvPr>
        </p:nvSpPr>
        <p:spPr>
          <a:xfrm>
            <a:off x="84058" y="68070"/>
            <a:ext cx="2196000" cy="1440000"/>
          </a:xfrm>
          <a:solidFill>
            <a:srgbClr val="37441C"/>
          </a:solidFill>
        </p:spPr>
        <p:txBody>
          <a:bodyPr rIns="0"/>
          <a:lstStyle/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Johannes de Doper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doop en de verzoeking in de </a:t>
            </a: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woestijn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</a:t>
            </a: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naar Galilea – De roeping der eerste </a:t>
            </a: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discipelen</a:t>
            </a: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de synagoge te </a:t>
            </a:r>
            <a:r>
              <a:rPr lang="nl-NL" sz="8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Kafarnaüm</a:t>
            </a: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het huis van Petrus</a:t>
            </a: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een melaatse</a:t>
            </a:r>
          </a:p>
          <a:p>
            <a:pPr marL="0" indent="0">
              <a:buNone/>
            </a:pP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nl-NL" sz="800" dirty="0"/>
          </a:p>
        </p:txBody>
      </p:sp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2349396" y="68070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Genezing van een verlamde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roeping van Levi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vasten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Aren plukken op de Sabbat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b="1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4617628" y="68374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genezing op de Sabbat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de onreine geesten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twaalf apostelen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Beëlzebul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zijn verwanten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84058" y="1580246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de bezetene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dochtertje van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Jaïrus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2349396" y="1582192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verwerping te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Nazaret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uitzending van de discipelen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dood van Johannes de Doper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terugkeer van de apostelen en de wonderbare spijziging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gaande over het meer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Genezing in 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Genesaret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4617628" y="1580398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H.7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Twistgesprekken met de Farizeeën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Syrofenicische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vrouw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de doofstomme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87216" y="3092414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H.9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verheerlijking op de berg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een bezeten knaap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2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aankondiging van het lijden 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strijd om de voorrang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Verleiding tot zonde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0" name="Tijdelijke aanduiding voor inhoud 2"/>
          <p:cNvSpPr txBox="1">
            <a:spLocks/>
          </p:cNvSpPr>
          <p:nvPr/>
        </p:nvSpPr>
        <p:spPr>
          <a:xfrm>
            <a:off x="2352554" y="3092414"/>
            <a:ext cx="2196000" cy="1440000"/>
          </a:xfrm>
          <a:prstGeom prst="rect">
            <a:avLst/>
          </a:prstGeom>
          <a:solidFill>
            <a:srgbClr val="2217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esprekken op de reis naar Jeruzalem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zegent de kinderen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rijke jongeling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loon voor het volgen van Jesjoea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3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aankondiging van het lijden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Niet heersen maar dienen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Bartimeüs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1" name="Tijdelijke aanduiding voor inhoud 2"/>
          <p:cNvSpPr txBox="1">
            <a:spLocks/>
          </p:cNvSpPr>
          <p:nvPr/>
        </p:nvSpPr>
        <p:spPr>
          <a:xfrm>
            <a:off x="4620786" y="309241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intocht in Jeruzalem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reiniging van de tempel en de verdorde vijgenboom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naar Jezus’ bevoegdheid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2" name="Tijdelijke aanduiding voor inhoud 2"/>
          <p:cNvSpPr txBox="1">
            <a:spLocks/>
          </p:cNvSpPr>
          <p:nvPr/>
        </p:nvSpPr>
        <p:spPr>
          <a:xfrm>
            <a:off x="6885900" y="68222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zaaier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lamp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 is van het zaad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storm op het meer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3" name="Tijdelijke aanduiding voor inhoud 2"/>
          <p:cNvSpPr txBox="1">
            <a:spLocks/>
          </p:cNvSpPr>
          <p:nvPr/>
        </p:nvSpPr>
        <p:spPr>
          <a:xfrm>
            <a:off x="6885900" y="1580246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H.8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tweede wonderbare spijziging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om een teken en het zuurdesem van de Farizeeën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blinde te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Betsaïda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belijdenis van Petrus en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1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aankondiging van het lijden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4" name="Tijdelijke aanduiding voor inhoud 2"/>
          <p:cNvSpPr txBox="1">
            <a:spLocks/>
          </p:cNvSpPr>
          <p:nvPr/>
        </p:nvSpPr>
        <p:spPr>
          <a:xfrm>
            <a:off x="6889058" y="309241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onrechtvaardige pachters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recht van de Keizer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naar de opstanding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grote gebod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Davids </a:t>
            </a: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oon en Heer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Waarschuwing tegen de </a:t>
            </a: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chriftgeleerden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penninkske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van de weduwe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5" name="Tijdelijke aanduiding voor inhoud 2"/>
          <p:cNvSpPr txBox="1">
            <a:spLocks/>
          </p:cNvSpPr>
          <p:nvPr/>
        </p:nvSpPr>
        <p:spPr>
          <a:xfrm>
            <a:off x="84058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Rede over de laatste dingen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6" name="Tijdelijke aanduiding voor inhoud 2"/>
          <p:cNvSpPr txBox="1">
            <a:spLocks/>
          </p:cNvSpPr>
          <p:nvPr/>
        </p:nvSpPr>
        <p:spPr>
          <a:xfrm>
            <a:off x="2349396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Zalving en het verraad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voorbereiding van de paasmaaltijd De instelling van het Avondmaal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verloochening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voorzegd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Gethsemane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gevangenneming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 de Raad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door Petrus verloochend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7" name="Tijdelijke aanduiding voor inhoud 2"/>
          <p:cNvSpPr txBox="1">
            <a:spLocks/>
          </p:cNvSpPr>
          <p:nvPr/>
        </p:nvSpPr>
        <p:spPr>
          <a:xfrm>
            <a:off x="4617628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voor Pilatus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Barabbas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bespotting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kruisiging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sterven van Jesjoea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begrafenis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8" name="Tijdelijke aanduiding voor inhoud 2"/>
          <p:cNvSpPr txBox="1">
            <a:spLocks/>
          </p:cNvSpPr>
          <p:nvPr/>
        </p:nvSpPr>
        <p:spPr>
          <a:xfrm>
            <a:off x="6885900" y="4604734"/>
            <a:ext cx="2196000" cy="1440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opstanding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Verschijningen van Jesjoea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9" name="Tijdelijke aanduiding voor inhoud 2"/>
          <p:cNvSpPr txBox="1">
            <a:spLocks noChangeAspect="1"/>
          </p:cNvSpPr>
          <p:nvPr/>
        </p:nvSpPr>
        <p:spPr>
          <a:xfrm>
            <a:off x="2339752" y="2277288"/>
            <a:ext cx="5709600" cy="3744000"/>
          </a:xfrm>
          <a:prstGeom prst="rect">
            <a:avLst/>
          </a:prstGeom>
          <a:solidFill>
            <a:srgbClr val="37441C"/>
          </a:solidFill>
          <a:ln w="76200">
            <a:solidFill>
              <a:schemeClr val="bg1"/>
            </a:solidFill>
          </a:ln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H.9</a:t>
            </a:r>
          </a:p>
          <a:p>
            <a:pPr marL="0" indent="0">
              <a:buNone/>
            </a:pPr>
            <a:r>
              <a:rPr lang="nl-NL" sz="20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verheerlijking op de berg</a:t>
            </a:r>
          </a:p>
          <a:p>
            <a:pPr marL="0" indent="0">
              <a:buNone/>
            </a:pPr>
            <a:r>
              <a:rPr lang="nl-NL" sz="20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een bezeten knaap</a:t>
            </a:r>
          </a:p>
          <a:p>
            <a:pPr marL="0" indent="0">
              <a:buNone/>
            </a:pPr>
            <a:r>
              <a:rPr lang="nl-NL" sz="2000" b="1" i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2</a:t>
            </a:r>
            <a:r>
              <a:rPr lang="nl-NL" sz="2000" b="1" i="1" baseline="30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2000" b="1" i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aankondiging van het lijden </a:t>
            </a:r>
            <a:endParaRPr lang="nl-NL" sz="2000" b="1" i="1" dirty="0" smtClean="0"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nl-NL" sz="20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</a:t>
            </a:r>
            <a:r>
              <a:rPr lang="nl-NL" sz="20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strijd om de voorrang</a:t>
            </a:r>
          </a:p>
          <a:p>
            <a:pPr marL="0" indent="0">
              <a:buNone/>
            </a:pPr>
            <a:r>
              <a:rPr lang="nl-NL" sz="20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Verleiding tot zonde</a:t>
            </a:r>
            <a:endParaRPr lang="nl-NL" sz="20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0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000" b="1" dirty="0">
              <a:solidFill>
                <a:prstClr val="black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61" y="6020197"/>
            <a:ext cx="91757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363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 noChangeAspect="1"/>
          </p:cNvSpPr>
          <p:nvPr>
            <p:ph idx="1"/>
          </p:nvPr>
        </p:nvSpPr>
        <p:spPr>
          <a:xfrm>
            <a:off x="84058" y="68070"/>
            <a:ext cx="2196000" cy="1440000"/>
          </a:xfrm>
          <a:solidFill>
            <a:srgbClr val="37441C"/>
          </a:solidFill>
        </p:spPr>
        <p:txBody>
          <a:bodyPr rIns="0"/>
          <a:lstStyle/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Johannes de Doper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doop en de verzoeking in de </a:t>
            </a: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woestijn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</a:t>
            </a: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naar Galilea – De roeping der eerste </a:t>
            </a: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discipelen</a:t>
            </a: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de synagoge te </a:t>
            </a:r>
            <a:r>
              <a:rPr lang="nl-NL" sz="8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Kafarnaüm</a:t>
            </a: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het huis van Petrus</a:t>
            </a: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een melaatse</a:t>
            </a:r>
          </a:p>
          <a:p>
            <a:pPr marL="0" indent="0">
              <a:buNone/>
            </a:pP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nl-NL" sz="800" dirty="0"/>
          </a:p>
        </p:txBody>
      </p:sp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2349396" y="68070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Genezing van een verlamde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roeping van Levi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vasten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Aren plukken op de Sabbat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b="1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4617628" y="68374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genezing op de Sabbat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de onreine geesten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twaalf apostelen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Beëlzebul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zijn verwanten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84058" y="1580246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de bezetene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dochtertje van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Jaïrus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2349396" y="1582192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verwerping te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Nazaret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uitzending van de discipelen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dood van Johannes de Doper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terugkeer van de apostelen en de wonderbare spijziging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gaande over het meer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Genezing in 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Genesaret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4617628" y="1580398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H.7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Twistgesprekken met de Farizeeën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Syrofenicische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vrouw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de doofstomme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87216" y="3092414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H.9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verheerlijking op de berg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een bezeten knaap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2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aankondiging van het lijden 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strijd om de voorrang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Verleiding tot zonde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0" name="Tijdelijke aanduiding voor inhoud 2"/>
          <p:cNvSpPr txBox="1">
            <a:spLocks/>
          </p:cNvSpPr>
          <p:nvPr/>
        </p:nvSpPr>
        <p:spPr>
          <a:xfrm>
            <a:off x="2352554" y="3092414"/>
            <a:ext cx="2196000" cy="1440000"/>
          </a:xfrm>
          <a:prstGeom prst="rect">
            <a:avLst/>
          </a:prstGeom>
          <a:solidFill>
            <a:srgbClr val="2217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esprekken op de reis naar Jeruzalem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zegent de kinderen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rijke jongeling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loon voor het volgen van Jesjoea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3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aankondiging van het lijden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Niet heersen maar dienen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Bartimeüs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1" name="Tijdelijke aanduiding voor inhoud 2"/>
          <p:cNvSpPr txBox="1">
            <a:spLocks/>
          </p:cNvSpPr>
          <p:nvPr/>
        </p:nvSpPr>
        <p:spPr>
          <a:xfrm>
            <a:off x="4620786" y="309241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intocht in Jeruzalem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reiniging van de tempel en de verdorde vijgenboom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naar Jezus’ bevoegdheid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2" name="Tijdelijke aanduiding voor inhoud 2"/>
          <p:cNvSpPr txBox="1">
            <a:spLocks/>
          </p:cNvSpPr>
          <p:nvPr/>
        </p:nvSpPr>
        <p:spPr>
          <a:xfrm>
            <a:off x="6885900" y="68222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zaaier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lamp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 is van het zaad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storm op het meer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3" name="Tijdelijke aanduiding voor inhoud 2"/>
          <p:cNvSpPr txBox="1">
            <a:spLocks/>
          </p:cNvSpPr>
          <p:nvPr/>
        </p:nvSpPr>
        <p:spPr>
          <a:xfrm>
            <a:off x="6885900" y="1580246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H.8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tweede wonderbare spijziging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om een teken en het zuurdesem van de Farizeeën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blinde te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Betsaïda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belijdenis van Petrus en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1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aankondiging van het lijden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4" name="Tijdelijke aanduiding voor inhoud 2"/>
          <p:cNvSpPr txBox="1">
            <a:spLocks/>
          </p:cNvSpPr>
          <p:nvPr/>
        </p:nvSpPr>
        <p:spPr>
          <a:xfrm>
            <a:off x="6889058" y="309241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onrechtvaardige pachters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recht van de Keizer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naar de opstanding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grote gebod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Davids </a:t>
            </a: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oon en Heer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Waarschuwing tegen de </a:t>
            </a: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chriftgeleerden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penninkske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van de weduwe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5" name="Tijdelijke aanduiding voor inhoud 2"/>
          <p:cNvSpPr txBox="1">
            <a:spLocks/>
          </p:cNvSpPr>
          <p:nvPr/>
        </p:nvSpPr>
        <p:spPr>
          <a:xfrm>
            <a:off x="84058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Rede over de laatste dingen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6" name="Tijdelijke aanduiding voor inhoud 2"/>
          <p:cNvSpPr txBox="1">
            <a:spLocks/>
          </p:cNvSpPr>
          <p:nvPr/>
        </p:nvSpPr>
        <p:spPr>
          <a:xfrm>
            <a:off x="2349396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Zalving en het verraad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voorbereiding van de paasmaaltijd De instelling van het Avondmaal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verloochening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voorzegd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Gethsemane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gevangenneming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 de Raad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door Petrus verloochend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7" name="Tijdelijke aanduiding voor inhoud 2"/>
          <p:cNvSpPr txBox="1">
            <a:spLocks/>
          </p:cNvSpPr>
          <p:nvPr/>
        </p:nvSpPr>
        <p:spPr>
          <a:xfrm>
            <a:off x="4617628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voor Pilatus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Barabbas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bespotting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kruisiging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sterven van Jesjoea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begrafenis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8" name="Tijdelijke aanduiding voor inhoud 2"/>
          <p:cNvSpPr txBox="1">
            <a:spLocks/>
          </p:cNvSpPr>
          <p:nvPr/>
        </p:nvSpPr>
        <p:spPr>
          <a:xfrm>
            <a:off x="6885900" y="4604734"/>
            <a:ext cx="2196000" cy="1440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opstanding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Verschijningen van Jesjoea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9" name="Tijdelijke aanduiding voor inhoud 2"/>
          <p:cNvSpPr txBox="1">
            <a:spLocks noChangeAspect="1"/>
          </p:cNvSpPr>
          <p:nvPr/>
        </p:nvSpPr>
        <p:spPr>
          <a:xfrm>
            <a:off x="3450554" y="27980"/>
            <a:ext cx="5709600" cy="3744000"/>
          </a:xfrm>
          <a:prstGeom prst="rect">
            <a:avLst/>
          </a:prstGeom>
          <a:solidFill>
            <a:schemeClr val="tx1"/>
          </a:solidFill>
          <a:ln w="76200">
            <a:solidFill>
              <a:schemeClr val="bg1"/>
            </a:solidFill>
          </a:ln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H.10</a:t>
            </a:r>
          </a:p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Gesprekken op de reis naar Jeruzalem</a:t>
            </a:r>
          </a:p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zegent de kinderen</a:t>
            </a:r>
          </a:p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rijke jongeling</a:t>
            </a:r>
          </a:p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loon voor het volgen van Jesjoea</a:t>
            </a:r>
          </a:p>
          <a:p>
            <a:pPr marL="0" indent="0">
              <a:buNone/>
            </a:pPr>
            <a:r>
              <a:rPr lang="nl-NL" sz="2000" b="1" i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3</a:t>
            </a:r>
            <a:r>
              <a:rPr lang="nl-NL" sz="2000" b="1" i="1" baseline="30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2000" b="1" i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aankondiging van het lijden</a:t>
            </a:r>
          </a:p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Niet heersen maar dienen</a:t>
            </a:r>
          </a:p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</a:t>
            </a:r>
            <a:r>
              <a:rPr lang="nl-NL" sz="2000" b="1" i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Bartimeüs</a:t>
            </a:r>
            <a:endParaRPr lang="nl-NL" sz="2000" b="1" i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0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000" b="1" dirty="0">
              <a:solidFill>
                <a:prstClr val="black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61" y="6020197"/>
            <a:ext cx="91757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kstvak 20"/>
          <p:cNvSpPr txBox="1"/>
          <p:nvPr/>
        </p:nvSpPr>
        <p:spPr>
          <a:xfrm rot="21038725">
            <a:off x="1236467" y="3331351"/>
            <a:ext cx="7729307" cy="864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l-NL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Volgen op de koninklijke weg</a:t>
            </a:r>
            <a:endParaRPr lang="nl-NL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03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 noChangeAspect="1"/>
          </p:cNvSpPr>
          <p:nvPr>
            <p:ph idx="1"/>
          </p:nvPr>
        </p:nvSpPr>
        <p:spPr>
          <a:xfrm>
            <a:off x="84058" y="68070"/>
            <a:ext cx="2196000" cy="1440000"/>
          </a:xfrm>
          <a:solidFill>
            <a:srgbClr val="37441C"/>
          </a:solidFill>
        </p:spPr>
        <p:txBody>
          <a:bodyPr rIns="0"/>
          <a:lstStyle/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Johannes de Doper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doop en de verzoeking in de </a:t>
            </a: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woestijn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</a:t>
            </a: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naar Galilea – De roeping der eerste </a:t>
            </a: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discipelen</a:t>
            </a: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de synagoge te </a:t>
            </a:r>
            <a:r>
              <a:rPr lang="nl-NL" sz="8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Kafarnaüm</a:t>
            </a: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het huis van Petrus</a:t>
            </a: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een melaatse</a:t>
            </a:r>
          </a:p>
          <a:p>
            <a:pPr marL="0" indent="0">
              <a:buNone/>
            </a:pP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nl-NL" sz="800" dirty="0"/>
          </a:p>
        </p:txBody>
      </p:sp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2349396" y="68070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Genezing van een verlamde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roeping van Levi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vasten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Aren plukken op de Sabbat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b="1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4617628" y="68374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genezing op de Sabbat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de onreine geesten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twaalf apostelen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Beëlzebul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zijn verwanten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84058" y="1580246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de bezetene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dochtertje van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Jaïrus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2349396" y="1582192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verwerping te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Nazaret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uitzending van de discipelen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dood van Johannes de Doper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terugkeer van de apostelen en de wonderbare spijziging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gaande over het meer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Genezing in 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Genesaret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4617628" y="1580398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H.7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Twistgesprekken met de Farizeeën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Syrofenicische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vrouw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de doofstomme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87216" y="3092414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H.9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verheerlijking op de berg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een bezeten knaap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2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aankondiging van het lijden 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strijd om de voorrang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Verleiding tot zonde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0" name="Tijdelijke aanduiding voor inhoud 2"/>
          <p:cNvSpPr txBox="1">
            <a:spLocks/>
          </p:cNvSpPr>
          <p:nvPr/>
        </p:nvSpPr>
        <p:spPr>
          <a:xfrm>
            <a:off x="2352554" y="3092414"/>
            <a:ext cx="2196000" cy="1440000"/>
          </a:xfrm>
          <a:prstGeom prst="rect">
            <a:avLst/>
          </a:prstGeom>
          <a:solidFill>
            <a:srgbClr val="2217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esprekken op de reis naar Jeruzalem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zegent de kinderen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rijke jongeling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loon voor het volgen van Jesjoea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3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aankondiging van het lijden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Niet heersen maar dienen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Bartimeüs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1" name="Tijdelijke aanduiding voor inhoud 2"/>
          <p:cNvSpPr txBox="1">
            <a:spLocks/>
          </p:cNvSpPr>
          <p:nvPr/>
        </p:nvSpPr>
        <p:spPr>
          <a:xfrm>
            <a:off x="4620786" y="309241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intocht in Jeruzalem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reiniging van de tempel en de verdorde vijgenboom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naar Jezus’ bevoegdheid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2" name="Tijdelijke aanduiding voor inhoud 2"/>
          <p:cNvSpPr txBox="1">
            <a:spLocks/>
          </p:cNvSpPr>
          <p:nvPr/>
        </p:nvSpPr>
        <p:spPr>
          <a:xfrm>
            <a:off x="6885900" y="68222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zaaier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lamp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 is van het zaad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storm op het meer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3" name="Tijdelijke aanduiding voor inhoud 2"/>
          <p:cNvSpPr txBox="1">
            <a:spLocks/>
          </p:cNvSpPr>
          <p:nvPr/>
        </p:nvSpPr>
        <p:spPr>
          <a:xfrm>
            <a:off x="6885900" y="1580246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H.8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tweede wonderbare spijziging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om een teken en het zuurdesem van de Farizeeën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blinde te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Betsaïda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belijdenis van Petrus en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1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aankondiging van het lijden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4" name="Tijdelijke aanduiding voor inhoud 2"/>
          <p:cNvSpPr txBox="1">
            <a:spLocks/>
          </p:cNvSpPr>
          <p:nvPr/>
        </p:nvSpPr>
        <p:spPr>
          <a:xfrm>
            <a:off x="6889058" y="309241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onrechtvaardige pachters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recht van de Keizer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naar de opstanding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grote gebod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Davids </a:t>
            </a: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oon en Heer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Waarschuwing tegen de </a:t>
            </a: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chriftgeleerden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penninkske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van de weduwe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5" name="Tijdelijke aanduiding voor inhoud 2"/>
          <p:cNvSpPr txBox="1">
            <a:spLocks/>
          </p:cNvSpPr>
          <p:nvPr/>
        </p:nvSpPr>
        <p:spPr>
          <a:xfrm>
            <a:off x="84058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Rede over de laatste dingen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6" name="Tijdelijke aanduiding voor inhoud 2"/>
          <p:cNvSpPr txBox="1">
            <a:spLocks/>
          </p:cNvSpPr>
          <p:nvPr/>
        </p:nvSpPr>
        <p:spPr>
          <a:xfrm>
            <a:off x="2349396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Zalving en het verraad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voorbereiding van de paasmaaltijd De instelling van het Avondmaal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verloochening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voorzegd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Gethsemane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gevangenneming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 de Raad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door Petrus verloochend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7" name="Tijdelijke aanduiding voor inhoud 2"/>
          <p:cNvSpPr txBox="1">
            <a:spLocks/>
          </p:cNvSpPr>
          <p:nvPr/>
        </p:nvSpPr>
        <p:spPr>
          <a:xfrm>
            <a:off x="4617628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voor Pilatus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Barabbas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bespotting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kruisiging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sterven van Jesjoea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begrafenis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8" name="Tijdelijke aanduiding voor inhoud 2"/>
          <p:cNvSpPr txBox="1">
            <a:spLocks/>
          </p:cNvSpPr>
          <p:nvPr/>
        </p:nvSpPr>
        <p:spPr>
          <a:xfrm>
            <a:off x="6885900" y="4604734"/>
            <a:ext cx="2196000" cy="1440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opstanding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Verschijningen van Jesjoea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61" y="6020197"/>
            <a:ext cx="91757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Rechte verbindingslijn 21"/>
          <p:cNvCxnSpPr/>
          <p:nvPr/>
        </p:nvCxnSpPr>
        <p:spPr>
          <a:xfrm flipV="1">
            <a:off x="-180528" y="3060452"/>
            <a:ext cx="9649072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Tekstvak 24"/>
          <p:cNvSpPr txBox="1"/>
          <p:nvPr/>
        </p:nvSpPr>
        <p:spPr>
          <a:xfrm>
            <a:off x="107504" y="1115452"/>
            <a:ext cx="8964000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GALILEA  &amp; BUITENLAND</a:t>
            </a:r>
            <a:endParaRPr lang="nl-NL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Tekstvak 25"/>
          <p:cNvSpPr txBox="1"/>
          <p:nvPr/>
        </p:nvSpPr>
        <p:spPr>
          <a:xfrm>
            <a:off x="107504" y="2627620"/>
            <a:ext cx="8964000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GALILEA  &amp; BUITENLAND</a:t>
            </a:r>
            <a:endParaRPr lang="nl-NL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Tekstvak 18"/>
          <p:cNvSpPr txBox="1"/>
          <p:nvPr/>
        </p:nvSpPr>
        <p:spPr>
          <a:xfrm rot="20366628">
            <a:off x="309641" y="2399129"/>
            <a:ext cx="8640000" cy="830997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nl-NL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maakte 3 maal per jaar </a:t>
            </a:r>
          </a:p>
          <a:p>
            <a:pPr algn="ctr"/>
            <a:r>
              <a:rPr lang="nl-NL" sz="24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allija</a:t>
            </a:r>
            <a:r>
              <a:rPr lang="nl-NL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naar Jeruzalem!</a:t>
            </a:r>
            <a:endParaRPr lang="nl-NL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64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 noChangeAspect="1"/>
          </p:cNvSpPr>
          <p:nvPr>
            <p:ph idx="1"/>
          </p:nvPr>
        </p:nvSpPr>
        <p:spPr>
          <a:xfrm>
            <a:off x="84058" y="68070"/>
            <a:ext cx="2196000" cy="1440000"/>
          </a:xfrm>
          <a:solidFill>
            <a:srgbClr val="37441C"/>
          </a:solidFill>
        </p:spPr>
        <p:txBody>
          <a:bodyPr rIns="0"/>
          <a:lstStyle/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Johannes de Doper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doop en de verzoeking in de </a:t>
            </a: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woestijn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</a:t>
            </a: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naar Galilea – De roeping der eerste </a:t>
            </a: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discipelen</a:t>
            </a: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de synagoge te </a:t>
            </a:r>
            <a:r>
              <a:rPr lang="nl-NL" sz="8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Kafarnaüm</a:t>
            </a: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het huis van Petrus</a:t>
            </a: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een melaatse</a:t>
            </a:r>
          </a:p>
          <a:p>
            <a:pPr marL="0" indent="0">
              <a:buNone/>
            </a:pP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nl-NL" sz="800" dirty="0"/>
          </a:p>
        </p:txBody>
      </p:sp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2349396" y="68070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Genezing van een verlamde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roeping van Levi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vasten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Aren plukken op de Sabbat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b="1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4617628" y="68374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genezing op de Sabbat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de onreine geesten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twaalf apostelen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Beëlzebul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zijn verwanten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84058" y="1580246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de bezetene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dochtertje van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Jaïrus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2349396" y="1582192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verwerping te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Nazaret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uitzending van de discipelen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dood van Johannes de Doper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terugkeer van de apostelen en de wonderbare spijziging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gaande over het meer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Genezing in 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Genesaret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4617628" y="1580398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H.7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Twistgesprekken met de Farizeeën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Syrofenicische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vrouw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de doofstomme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87216" y="3092414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H.9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verheerlijking op de berg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een bezeten knaap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2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aankondiging van het lijden 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strijd om de voorrang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Verleiding tot zonde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0" name="Tijdelijke aanduiding voor inhoud 2"/>
          <p:cNvSpPr txBox="1">
            <a:spLocks/>
          </p:cNvSpPr>
          <p:nvPr/>
        </p:nvSpPr>
        <p:spPr>
          <a:xfrm>
            <a:off x="2352554" y="3092414"/>
            <a:ext cx="2196000" cy="1440000"/>
          </a:xfrm>
          <a:prstGeom prst="rect">
            <a:avLst/>
          </a:prstGeom>
          <a:solidFill>
            <a:srgbClr val="2217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esprekken op de reis naar Jeruzalem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zegent de kinderen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rijke jongeling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loon voor het volgen van Jesjoea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3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aankondiging van het lijden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Niet heersen maar dienen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Bartimeüs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1" name="Tijdelijke aanduiding voor inhoud 2"/>
          <p:cNvSpPr txBox="1">
            <a:spLocks/>
          </p:cNvSpPr>
          <p:nvPr/>
        </p:nvSpPr>
        <p:spPr>
          <a:xfrm>
            <a:off x="4620786" y="309241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intocht in Jeruzalem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reiniging van de tempel en de verdorde vijgenboom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naar Jezus’ bevoegdheid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2" name="Tijdelijke aanduiding voor inhoud 2"/>
          <p:cNvSpPr txBox="1">
            <a:spLocks/>
          </p:cNvSpPr>
          <p:nvPr/>
        </p:nvSpPr>
        <p:spPr>
          <a:xfrm>
            <a:off x="6885900" y="68222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zaaier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lamp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 is van het zaad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storm op het meer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3" name="Tijdelijke aanduiding voor inhoud 2"/>
          <p:cNvSpPr txBox="1">
            <a:spLocks/>
          </p:cNvSpPr>
          <p:nvPr/>
        </p:nvSpPr>
        <p:spPr>
          <a:xfrm>
            <a:off x="6885900" y="1580246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H.8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tweede wonderbare spijziging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om een teken en het zuurdesem van de Farizeeën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blinde te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Betsaïda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belijdenis van Petrus en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1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aankondiging van het lijden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4" name="Tijdelijke aanduiding voor inhoud 2"/>
          <p:cNvSpPr txBox="1">
            <a:spLocks/>
          </p:cNvSpPr>
          <p:nvPr/>
        </p:nvSpPr>
        <p:spPr>
          <a:xfrm>
            <a:off x="6889058" y="309241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onrechtvaardige pachters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recht van de Keizer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naar de opstanding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grote gebod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Davids </a:t>
            </a: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oon en Heer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Waarschuwing tegen de </a:t>
            </a: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chriftgeleerden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penninkske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van de weduwe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5" name="Tijdelijke aanduiding voor inhoud 2"/>
          <p:cNvSpPr txBox="1">
            <a:spLocks/>
          </p:cNvSpPr>
          <p:nvPr/>
        </p:nvSpPr>
        <p:spPr>
          <a:xfrm>
            <a:off x="84058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Rede over de laatste dingen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6" name="Tijdelijke aanduiding voor inhoud 2"/>
          <p:cNvSpPr txBox="1">
            <a:spLocks/>
          </p:cNvSpPr>
          <p:nvPr/>
        </p:nvSpPr>
        <p:spPr>
          <a:xfrm>
            <a:off x="2349396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Zalving en het verraad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voorbereiding van de paasmaaltijd De instelling van het Avondmaal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verloochening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voorzegd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Gethsemane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gevangenneming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 de Raad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door Petrus verloochend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7" name="Tijdelijke aanduiding voor inhoud 2"/>
          <p:cNvSpPr txBox="1">
            <a:spLocks/>
          </p:cNvSpPr>
          <p:nvPr/>
        </p:nvSpPr>
        <p:spPr>
          <a:xfrm>
            <a:off x="4617628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voor Pilatus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Barabbas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bespotting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kruisiging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sterven van Jesjoea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begrafenis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8" name="Tijdelijke aanduiding voor inhoud 2"/>
          <p:cNvSpPr txBox="1">
            <a:spLocks/>
          </p:cNvSpPr>
          <p:nvPr/>
        </p:nvSpPr>
        <p:spPr>
          <a:xfrm>
            <a:off x="6885900" y="4604734"/>
            <a:ext cx="2196000" cy="1440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opstanding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Verschijningen van Jesjoea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9" name="Tijdelijke aanduiding voor inhoud 2"/>
          <p:cNvSpPr txBox="1">
            <a:spLocks noChangeAspect="1"/>
          </p:cNvSpPr>
          <p:nvPr/>
        </p:nvSpPr>
        <p:spPr>
          <a:xfrm>
            <a:off x="590592" y="1196752"/>
            <a:ext cx="5709600" cy="3744000"/>
          </a:xfrm>
          <a:prstGeom prst="rect">
            <a:avLst/>
          </a:prstGeom>
          <a:solidFill>
            <a:srgbClr val="C00000"/>
          </a:solidFill>
          <a:ln w="76200">
            <a:solidFill>
              <a:schemeClr val="bg1"/>
            </a:solidFill>
          </a:ln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H.12</a:t>
            </a:r>
          </a:p>
          <a:p>
            <a:pPr marL="0" indent="0">
              <a:buNone/>
            </a:pPr>
            <a:r>
              <a:rPr lang="nl-NL" sz="20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onrechtvaardige pachters</a:t>
            </a:r>
          </a:p>
          <a:p>
            <a:pPr marL="0" indent="0">
              <a:buNone/>
            </a:pPr>
            <a:r>
              <a:rPr lang="nl-NL" sz="20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recht van de Keizer</a:t>
            </a:r>
          </a:p>
          <a:p>
            <a:pPr marL="0" indent="0">
              <a:buNone/>
            </a:pPr>
            <a:r>
              <a:rPr lang="nl-NL" sz="20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naar de opstanding</a:t>
            </a:r>
          </a:p>
          <a:p>
            <a:pPr marL="0" indent="0">
              <a:buNone/>
            </a:pPr>
            <a:r>
              <a:rPr lang="nl-NL" sz="20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grote gebod</a:t>
            </a:r>
          </a:p>
          <a:p>
            <a:pPr marL="0" indent="0">
              <a:buNone/>
            </a:pPr>
            <a:r>
              <a:rPr lang="nl-NL" sz="20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Davids Zoon en Heer</a:t>
            </a:r>
          </a:p>
          <a:p>
            <a:pPr marL="0" indent="0">
              <a:buNone/>
            </a:pPr>
            <a:r>
              <a:rPr lang="nl-NL" sz="20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Waarschuwing tegen de Schriftgeleerden</a:t>
            </a:r>
          </a:p>
          <a:p>
            <a:pPr marL="0" indent="0">
              <a:buNone/>
            </a:pPr>
            <a:r>
              <a:rPr lang="nl-NL" sz="20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</a:t>
            </a:r>
            <a:r>
              <a:rPr lang="nl-NL" sz="2000" i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penninkske</a:t>
            </a:r>
            <a:r>
              <a:rPr lang="nl-NL" sz="20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van de weduwe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20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000" b="1" dirty="0">
              <a:solidFill>
                <a:prstClr val="black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61" y="6020197"/>
            <a:ext cx="91757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61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855525"/>
              </p:ext>
            </p:extLst>
          </p:nvPr>
        </p:nvGraphicFramePr>
        <p:xfrm>
          <a:off x="-48232" y="6489144"/>
          <a:ext cx="919223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Wijn</a:t>
                      </a:r>
                      <a:r>
                        <a:rPr lang="nl-NL" sz="1000" baseline="0" dirty="0" smtClean="0">
                          <a:solidFill>
                            <a:schemeClr val="bg1"/>
                          </a:solidFill>
                        </a:rPr>
                        <a:t>gaard</a:t>
                      </a:r>
                      <a:endParaRPr lang="nl-NL" sz="10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467544" y="260648"/>
            <a:ext cx="6408712" cy="3911726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4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VOORAFGAAND:</a:t>
            </a:r>
          </a:p>
          <a:p>
            <a:r>
              <a:rPr lang="nl-NL" sz="24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intocht in Jeruzalem</a:t>
            </a:r>
          </a:p>
          <a:p>
            <a:r>
              <a:rPr lang="nl-NL" sz="24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reiniging van de tempel </a:t>
            </a:r>
          </a:p>
          <a:p>
            <a:pPr marL="0" indent="0">
              <a:buNone/>
            </a:pPr>
            <a:r>
              <a:rPr lang="nl-NL" sz="24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  <a:r>
              <a:rPr lang="nl-NL" sz="24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de verdorde vijgenboom</a:t>
            </a:r>
          </a:p>
          <a:p>
            <a:r>
              <a:rPr lang="nl-NL" sz="24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naar Jezus’ bevoegdheid</a:t>
            </a:r>
          </a:p>
          <a:p>
            <a:endParaRPr lang="nl-NL" sz="24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sz="2400" dirty="0">
              <a:solidFill>
                <a:prstClr val="black"/>
              </a:solidFill>
            </a:endParaRPr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3500264" y="2492896"/>
            <a:ext cx="5176192" cy="3303984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4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KERN:</a:t>
            </a:r>
          </a:p>
          <a:p>
            <a:pPr marL="0" indent="0">
              <a:buNone/>
            </a:pPr>
            <a:r>
              <a:rPr lang="nl-NL" sz="24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Jesjoea: “Staat </a:t>
            </a:r>
            <a:r>
              <a:rPr lang="nl-NL" sz="24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 niet geschreven, dat mijn huis een bedehuis zal heten voor alle volken? </a:t>
            </a:r>
            <a:r>
              <a:rPr lang="nl-NL" sz="2400" b="1" i="1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r>
              <a:rPr lang="nl-NL" sz="24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Maar gij hebt het tot een rovershol gemaakt</a:t>
            </a:r>
            <a:r>
              <a:rPr lang="nl-NL" sz="24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.” </a:t>
            </a:r>
            <a:r>
              <a:rPr lang="nl-NL" sz="16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(Marc.11:17,18)</a:t>
            </a:r>
          </a:p>
          <a:p>
            <a:endParaRPr lang="nl-NL" sz="2400" b="1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64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3215"/>
            <a:ext cx="9144000" cy="686341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Marcus 12: </a:t>
            </a:r>
          </a:p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begon tot hen in ​gelijkenissen​ te spreken. 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mens plantte een ​wijngaard​ en zette er een heg omheen en groef een wijnpersbak en bouwde een ​toren​ en hij verhuurde die aan pachters, en </a:t>
            </a:r>
            <a:r>
              <a:rPr 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ging buitenlands. </a:t>
            </a:r>
            <a:r>
              <a:rPr lang="nl-NL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hij zond op zijn tijd een ​slaaf​ naar de pachters om van hen (zijn deel) der vruchten van de wijngaard in ontvangst te nemen. </a:t>
            </a:r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grepen hem, sloegen hem en ​zonden​ hem met lege handen weg. </a:t>
            </a:r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weder zond hij tot hen een andere ​slaaf​ en die sloegen zij op het hoofd en behandelden zij smadelijk. </a:t>
            </a:r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zond een andere en die doodden zij, en nog vele anderen, die zij </a:t>
            </a:r>
            <a:r>
              <a:rPr lang="nl-NL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òf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sloegen </a:t>
            </a:r>
            <a:r>
              <a:rPr lang="nl-NL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òf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doodden. </a:t>
            </a:r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Toen had hij nog één over, zijn geliefde zoon. En ten laatste zond hij deze tot hen, zeggende: Mijn zoon zullen zij ontzien. </a:t>
            </a:r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Maar die pachters zeiden tot elkander: Dit is de erfgenaam; komt, laten wij hem doden en de ​erfenis​ zal aan ons komen.</a:t>
            </a:r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grepen en doodden hem en wierpen hem buiten de ​wijngaard. </a:t>
            </a:r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 zal de ​heer​ van de ​wijngaard​ doen? Hij zal komen en de pachters ombrengen en de ​wijngaard​ aan anderen geven. </a:t>
            </a:r>
            <a:endParaRPr lang="nl-NL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8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Hebt 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gij ook dit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schriftwoord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niet gelezen:</a:t>
            </a:r>
          </a:p>
          <a:p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steen, die de bouwlieden afgekeurd hadden,</a:t>
            </a:r>
          </a:p>
          <a:p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deze is tot een ​hoeksteen​ geworden;</a:t>
            </a:r>
          </a:p>
          <a:p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 de Here is dit geschied, en het is wonderlijk in onze ogen.</a:t>
            </a:r>
          </a:p>
          <a:p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trachtten Hem te grijpen, maar zij vreesden de schare; want zij begrepen, dat Hij met het oog op hen die ​gelijkenis​ gesproken had. En zij lieten Hem verder ongemoeid en gingen weg.</a:t>
            </a:r>
          </a:p>
          <a:p>
            <a:r>
              <a:rPr lang="nl-NL" sz="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recht des keizers</a:t>
            </a:r>
          </a:p>
          <a:p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​zonden​ tot Hem enige van de Farizeeën en van de ​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Herodianen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​ om Hem in een strikvraag te vangen.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kwamen en zeiden tot Hem: Meester, wij weten, dat Gij waarachtig zijt en dat Gij U aan niemand stoort; want Gij ziet de mensen niet naar de ogen, maar Gij leert de weg Gods in waarheid. Is het geoorloofd de ​keizer​ ​belasting​ te betalen of niet? Zullen wij betalen of niet betalen?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Maar Hij, wetende, dat zij huichelden,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Wat verzoekt gij Mij? Brengt Mij een schelling, en laat Ik die zien.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brachten er een. En Hij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Wiens beeldenaar en opschrift is dit? Zij zeiden tot Hem: Van de ​keizer.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Jezus​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Geeft dan de ​keizer​ wat des keizers is, en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wat Gods is. En zij verwonderden zich zeer over Hem.</a:t>
            </a:r>
          </a:p>
          <a:p>
            <a:r>
              <a:rPr lang="nl-NL" sz="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naar de opstanding</a:t>
            </a:r>
          </a:p>
          <a:p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er kwamen Sadduceeën tot Hem, die beweren, dat er geen opstanding is, en zij ondervroegen Hem en zeiden: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Meester, ​Mozes​ heeft ons voorgeschreven, indien iemands broeder sterft en een vrouw nalaat, doch geen ​kind​ achterlaat, dat dan zijn broeder de vrouw moet nemen en voor zijn broeder nakomelingschap verwekken.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 waren er zeven broeders. En de eerste nam een vrouw en liet bij zijn sterven geen nakomelingschap achter.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de tweede nam haar en stierf zonder nakomelingschap na te laten. En de derde evenzo.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geen van die zeven liet nakomelingschap achter. Het laatst van allen stierf ook de vrouw.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de opstanding, wanneer zij opstaan, van wie van hen zal zij dan de vrouw zijn? Want alle zeven hebben haar tot vrouw gehad.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Jezus​ sprak tot hen: Dwaalt gij niet daarom, dat gij de Schriften niet kent noch de kracht Gods?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Want wanneer zij uit de doden opstaan, huwen zij niet, en worden zij niet ten ​huwelijk​ genomen, maar zij zijn als ​engelen​ in de hemelen.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 nu de doden betreft, </a:t>
            </a:r>
            <a:endParaRPr lang="nl-NL" sz="8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156542"/>
              </p:ext>
            </p:extLst>
          </p:nvPr>
        </p:nvGraphicFramePr>
        <p:xfrm>
          <a:off x="-48232" y="6489144"/>
          <a:ext cx="919223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Wijn</a:t>
                      </a:r>
                      <a:r>
                        <a:rPr lang="nl-NL" sz="1000" baseline="0" dirty="0" smtClean="0">
                          <a:solidFill>
                            <a:schemeClr val="bg1"/>
                          </a:solidFill>
                        </a:rPr>
                        <a:t>gaard</a:t>
                      </a:r>
                      <a:endParaRPr lang="nl-NL" sz="10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7644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2" y="4877469"/>
            <a:ext cx="9144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36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034190"/>
              </p:ext>
            </p:extLst>
          </p:nvPr>
        </p:nvGraphicFramePr>
        <p:xfrm>
          <a:off x="-48232" y="6489144"/>
          <a:ext cx="919223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Wijn</a:t>
                      </a:r>
                      <a:r>
                        <a:rPr lang="nl-NL" sz="1000" baseline="0" dirty="0" smtClean="0">
                          <a:solidFill>
                            <a:schemeClr val="bg1"/>
                          </a:solidFill>
                        </a:rPr>
                        <a:t>gaard</a:t>
                      </a:r>
                      <a:endParaRPr lang="nl-NL" sz="10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pic>
        <p:nvPicPr>
          <p:cNvPr id="3073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83"/>
          <a:stretch/>
        </p:blipFill>
        <p:spPr bwMode="auto">
          <a:xfrm>
            <a:off x="14288" y="-27384"/>
            <a:ext cx="9113837" cy="2150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04" b="26393"/>
          <a:stretch/>
        </p:blipFill>
        <p:spPr bwMode="auto">
          <a:xfrm>
            <a:off x="14288" y="2132856"/>
            <a:ext cx="9113837" cy="2054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62"/>
          <a:stretch/>
        </p:blipFill>
        <p:spPr bwMode="auto">
          <a:xfrm>
            <a:off x="14288" y="4196036"/>
            <a:ext cx="9113837" cy="151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91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3215"/>
            <a:ext cx="9144000" cy="686341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Marcus 12: </a:t>
            </a:r>
          </a:p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begon tot hen in ​gelijkenissen​ te spreken. Een mens plantte </a:t>
            </a: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​wijngaard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​ en zette er </a:t>
            </a: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heg 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omheen en groef </a:t>
            </a: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wijnpersbak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bouwde </a:t>
            </a: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​toren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​ en hij verhuurde die aan pachters, en </a:t>
            </a:r>
            <a:r>
              <a:rPr 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ging buitenlands. </a:t>
            </a:r>
            <a:r>
              <a:rPr lang="nl-NL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hij zond op zijn tijd een ​slaaf​ naar de pachters om van hen (zijn deel) der vruchten van de wijngaard in ontvangst te nemen. </a:t>
            </a:r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grepen hem, sloegen hem en ​zonden​ hem met lege handen weg. </a:t>
            </a:r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weder zond hij tot hen een andere ​slaaf​ en die sloegen zij op het hoofd en behandelden zij smadelijk. </a:t>
            </a:r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zond een andere en die doodden zij, en nog vele anderen, die zij </a:t>
            </a:r>
            <a:r>
              <a:rPr lang="nl-NL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òf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sloegen </a:t>
            </a:r>
            <a:r>
              <a:rPr lang="nl-NL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òf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doodden. </a:t>
            </a:r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Toen had hij nog één over, zijn geliefde zoon. En ten laatste zond hij deze tot hen, zeggende: Mijn zoon zullen zij ontzien. </a:t>
            </a:r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Maar die pachters zeiden tot elkander: Dit is de erfgenaam; komt, laten wij hem doden en de ​erfenis​ zal aan ons komen.</a:t>
            </a:r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grepen en doodden hem en wierpen hem buiten de ​wijngaard. </a:t>
            </a:r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 zal de ​heer​ van de ​wijngaard​ doen? Hij zal komen en de pachters ombrengen en de ​wijngaard​ aan anderen geven. </a:t>
            </a:r>
            <a:endParaRPr lang="nl-NL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8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Hebt 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gij ook dit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schriftwoord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niet gelezen:</a:t>
            </a:r>
          </a:p>
          <a:p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steen, die de bouwlieden afgekeurd hadden,</a:t>
            </a:r>
          </a:p>
          <a:p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deze is tot een ​hoeksteen​ geworden;</a:t>
            </a:r>
          </a:p>
          <a:p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 de Here is dit geschied, en het is wonderlijk in onze ogen.</a:t>
            </a:r>
          </a:p>
          <a:p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trachtten Hem te grijpen, maar zij vreesden de schare; want zij begrepen, dat Hij met het oog op hen die ​gelijkenis​ gesproken had. En zij lieten Hem verder ongemoeid en gingen weg.</a:t>
            </a:r>
          </a:p>
          <a:p>
            <a:r>
              <a:rPr lang="nl-NL" sz="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recht des keizers</a:t>
            </a:r>
          </a:p>
          <a:p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​zonden​ tot Hem enige van de Farizeeën en van de ​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Herodianen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​ om Hem in een strikvraag te vangen.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kwamen en zeiden tot Hem: Meester, wij weten, dat Gij waarachtig zijt en dat Gij U aan niemand stoort; want Gij ziet de mensen niet naar de ogen, maar Gij leert de weg Gods in waarheid. Is het geoorloofd de ​keizer​ ​belasting​ te betalen of niet? Zullen wij betalen of niet betalen?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Maar Hij, wetende, dat zij huichelden,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Wat verzoekt gij Mij? Brengt Mij een schelling, en laat Ik die zien.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brachten er een. En Hij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Wiens beeldenaar en opschrift is dit? Zij zeiden tot Hem: Van de ​keizer.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Jezus​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Geeft dan de ​keizer​ wat des keizers is, en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wat Gods is. En zij verwonderden zich zeer over Hem.</a:t>
            </a:r>
          </a:p>
          <a:p>
            <a:r>
              <a:rPr lang="nl-NL" sz="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naar de opstanding</a:t>
            </a:r>
          </a:p>
          <a:p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er kwamen Sadduceeën tot Hem, die beweren, dat er geen opstanding is, en zij ondervroegen Hem en zeiden: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Meester, ​Mozes​ heeft ons voorgeschreven, indien iemands broeder sterft en een vrouw nalaat, doch geen ​kind​ achterlaat, dat dan zijn broeder de vrouw moet nemen en voor zijn broeder nakomelingschap verwekken.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 waren er zeven broeders. En de eerste nam een vrouw en liet bij zijn sterven geen nakomelingschap achter.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de tweede nam haar en stierf zonder nakomelingschap na te laten. En de derde evenzo.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geen van die zeven liet nakomelingschap achter. Het laatst van allen stierf ook de vrouw.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de opstanding, wanneer zij opstaan, van wie van hen zal zij dan de vrouw zijn? Want alle zeven hebben haar tot vrouw gehad.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Jezus​ sprak tot hen: Dwaalt gij niet daarom, dat gij de Schriften niet kent noch de kracht Gods?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Want wanneer zij uit de doden opstaan, huwen zij niet, en worden zij niet ten ​huwelijk​ genomen, maar zij zijn als ​engelen​ in de hemelen.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 nu de doden betreft, </a:t>
            </a:r>
            <a:endParaRPr lang="nl-NL" sz="8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192556"/>
              </p:ext>
            </p:extLst>
          </p:nvPr>
        </p:nvGraphicFramePr>
        <p:xfrm>
          <a:off x="-48232" y="6489144"/>
          <a:ext cx="919223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Wijn</a:t>
                      </a:r>
                      <a:r>
                        <a:rPr lang="nl-NL" sz="1000" baseline="0" dirty="0" smtClean="0">
                          <a:solidFill>
                            <a:schemeClr val="bg1"/>
                          </a:solidFill>
                        </a:rPr>
                        <a:t>gaard</a:t>
                      </a:r>
                      <a:endParaRPr lang="nl-NL" sz="10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517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fbeeldingsresultaat voor ancient vineyard israe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906"/>
          <a:stretch/>
        </p:blipFill>
        <p:spPr bwMode="auto">
          <a:xfrm>
            <a:off x="-21704" y="0"/>
            <a:ext cx="9165704" cy="564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011285"/>
              </p:ext>
            </p:extLst>
          </p:nvPr>
        </p:nvGraphicFramePr>
        <p:xfrm>
          <a:off x="-48232" y="6489144"/>
          <a:ext cx="919223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Wijn</a:t>
                      </a:r>
                      <a:r>
                        <a:rPr lang="nl-NL" sz="1000" baseline="0" dirty="0" smtClean="0">
                          <a:solidFill>
                            <a:schemeClr val="bg1"/>
                          </a:solidFill>
                        </a:rPr>
                        <a:t>gaard</a:t>
                      </a:r>
                      <a:endParaRPr lang="nl-NL" sz="10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sp>
        <p:nvSpPr>
          <p:cNvPr id="2" name="Tekstvak 1"/>
          <p:cNvSpPr txBox="1"/>
          <p:nvPr/>
        </p:nvSpPr>
        <p:spPr>
          <a:xfrm>
            <a:off x="1907704" y="4653136"/>
            <a:ext cx="5760640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400" b="1" dirty="0" smtClean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Wijngaard [</a:t>
            </a:r>
            <a:r>
              <a:rPr lang="he-IL" sz="32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כֶּרֶם</a:t>
            </a:r>
            <a:r>
              <a:rPr lang="nl-NL" sz="2400" b="1" dirty="0" smtClean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</a:t>
            </a:r>
            <a:r>
              <a:rPr lang="nl-NL" sz="2400" b="1" dirty="0" err="1" smtClean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kerem</a:t>
            </a:r>
            <a:endParaRPr lang="nl-NL" sz="2400" b="1" dirty="0" smtClean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75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fbeeldingsresultaat voor desert thorn-bus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82"/>
          <a:stretch/>
        </p:blipFill>
        <p:spPr bwMode="auto">
          <a:xfrm>
            <a:off x="-1" y="0"/>
            <a:ext cx="9144001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856752"/>
              </p:ext>
            </p:extLst>
          </p:nvPr>
        </p:nvGraphicFramePr>
        <p:xfrm>
          <a:off x="-48232" y="6489144"/>
          <a:ext cx="919223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Wijn</a:t>
                      </a:r>
                      <a:r>
                        <a:rPr lang="nl-NL" sz="1000" baseline="0" dirty="0" smtClean="0">
                          <a:solidFill>
                            <a:schemeClr val="bg1"/>
                          </a:solidFill>
                        </a:rPr>
                        <a:t>gaard</a:t>
                      </a:r>
                      <a:endParaRPr lang="nl-NL" sz="10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sp>
        <p:nvSpPr>
          <p:cNvPr id="2" name="Tekstvak 1"/>
          <p:cNvSpPr txBox="1"/>
          <p:nvPr/>
        </p:nvSpPr>
        <p:spPr>
          <a:xfrm>
            <a:off x="5076056" y="116632"/>
            <a:ext cx="3960440" cy="132343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e-IL" sz="2000" b="1" dirty="0" smtClean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מְשׂוּכָּה</a:t>
            </a:r>
            <a:r>
              <a:rPr lang="nl-NL" sz="2000" b="1" dirty="0" smtClean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nl-NL" sz="2000" b="1" dirty="0" err="1" smtClean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mesoekah</a:t>
            </a:r>
            <a:r>
              <a:rPr lang="nl-NL" sz="2000" b="1" dirty="0" smtClean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haag</a:t>
            </a:r>
          </a:p>
          <a:p>
            <a:pPr algn="ctr"/>
            <a:r>
              <a:rPr lang="he-IL" sz="2000" b="1" dirty="0" smtClean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שׂוּך</a:t>
            </a:r>
            <a:r>
              <a:rPr lang="he-IL" sz="2000" b="1" dirty="0" smtClean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ְ</a:t>
            </a:r>
            <a:r>
              <a:rPr lang="nl-NL" sz="2000" b="1" dirty="0" smtClean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-soek - haag</a:t>
            </a:r>
          </a:p>
          <a:p>
            <a:pPr algn="ctr"/>
            <a:r>
              <a:rPr lang="he-IL" sz="2000" b="1" dirty="0" smtClean="0">
                <a:solidFill>
                  <a:sysClr val="windowText" lastClr="000000"/>
                </a:solidFill>
                <a:cs typeface="+mj-cs"/>
              </a:rPr>
              <a:t>סוכה</a:t>
            </a:r>
            <a:r>
              <a:rPr lang="nl-NL" sz="2000" dirty="0" smtClean="0">
                <a:solidFill>
                  <a:sysClr val="windowText" lastClr="000000"/>
                </a:solidFill>
              </a:rPr>
              <a:t> – </a:t>
            </a:r>
            <a:r>
              <a:rPr lang="nl-NL" sz="2000" dirty="0" err="1" smtClean="0">
                <a:solidFill>
                  <a:sysClr val="windowText" lastClr="000000"/>
                </a:solidFill>
              </a:rPr>
              <a:t>soekah</a:t>
            </a:r>
            <a:r>
              <a:rPr lang="nl-NL" sz="2000" dirty="0" smtClean="0">
                <a:solidFill>
                  <a:sysClr val="windowText" lastClr="000000"/>
                </a:solidFill>
              </a:rPr>
              <a:t> - loofhut</a:t>
            </a:r>
          </a:p>
          <a:p>
            <a:pPr algn="ctr"/>
            <a:r>
              <a:rPr lang="nl-NL" sz="2000" b="1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שוק</a:t>
            </a:r>
            <a:r>
              <a:rPr lang="nl-NL" sz="20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000" dirty="0" smtClean="0">
                <a:solidFill>
                  <a:sysClr val="windowText" lastClr="000000"/>
                </a:solidFill>
              </a:rPr>
              <a:t>– soek: markt</a:t>
            </a:r>
            <a:endParaRPr lang="nl-NL" sz="2000" b="1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95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 noChangeAspect="1"/>
          </p:cNvSpPr>
          <p:nvPr>
            <p:ph idx="1"/>
          </p:nvPr>
        </p:nvSpPr>
        <p:spPr>
          <a:xfrm>
            <a:off x="84058" y="68070"/>
            <a:ext cx="2196000" cy="1440000"/>
          </a:xfrm>
          <a:solidFill>
            <a:srgbClr val="37441C"/>
          </a:solidFill>
        </p:spPr>
        <p:txBody>
          <a:bodyPr rIns="0"/>
          <a:lstStyle/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Johannes de Doper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doop en de verzoeking in de </a:t>
            </a: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woestijn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</a:t>
            </a: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naar Galilea – De roeping der eerste </a:t>
            </a: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discipelen</a:t>
            </a: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de synagoge te </a:t>
            </a:r>
            <a:r>
              <a:rPr lang="nl-NL" sz="8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Kafarnaüm</a:t>
            </a: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het huis van Petrus</a:t>
            </a: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een melaatse</a:t>
            </a:r>
          </a:p>
          <a:p>
            <a:pPr marL="0" indent="0">
              <a:buNone/>
            </a:pP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nl-NL" sz="800" dirty="0"/>
          </a:p>
        </p:txBody>
      </p:sp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2349396" y="68070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Genezing van een verlamde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roeping van Levi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vasten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Aren plukken op de Sabbat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b="1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4617628" y="68374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genezing op de Sabbat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Jezus en de onreine geesten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twaalf apostelen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Beëlzebul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zijn verwanten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84058" y="1580246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de bezetene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dochtertje van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Jaïrus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2349396" y="1580246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verwerping te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Nazaret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uitzending van de discipelen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dood van Johannes de Doper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terugkeer van de apostelen en de wonderbare spijziging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gaande over het meer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Genezing in 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Genesaret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4617628" y="1580398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H.7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Twistgesprekken met de Farizeeën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Syrofenicische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vrouw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de doofstomme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87216" y="3092414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H.9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verheerlijking op de berg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een bezeten knaap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2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aankondiging van het lijden 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strijd om de voorrang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Verleiding tot zonde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0" name="Tijdelijke aanduiding voor inhoud 2"/>
          <p:cNvSpPr txBox="1">
            <a:spLocks/>
          </p:cNvSpPr>
          <p:nvPr/>
        </p:nvSpPr>
        <p:spPr>
          <a:xfrm>
            <a:off x="2352554" y="3092414"/>
            <a:ext cx="2196000" cy="1440000"/>
          </a:xfrm>
          <a:prstGeom prst="rect">
            <a:avLst/>
          </a:prstGeom>
          <a:solidFill>
            <a:srgbClr val="2217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esprekken op de reis naar Jeruzalem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zegent de kinderen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rijke jongeling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loon voor het volgen van Jesjoea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3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aankondiging van het lijden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Niet heersen maar dienen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Bartimeüs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1" name="Tijdelijke aanduiding voor inhoud 2"/>
          <p:cNvSpPr txBox="1">
            <a:spLocks/>
          </p:cNvSpPr>
          <p:nvPr/>
        </p:nvSpPr>
        <p:spPr>
          <a:xfrm>
            <a:off x="4620786" y="309241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intocht in Jeruzalem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reiniging van de tempel en de verdorde vijgenboom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naar Jezus’ bevoegdheid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2" name="Tijdelijke aanduiding voor inhoud 2"/>
          <p:cNvSpPr txBox="1">
            <a:spLocks/>
          </p:cNvSpPr>
          <p:nvPr/>
        </p:nvSpPr>
        <p:spPr>
          <a:xfrm>
            <a:off x="6885900" y="68222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zaaier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lamp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 is van het zaad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storm op het meer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3" name="Tijdelijke aanduiding voor inhoud 2"/>
          <p:cNvSpPr txBox="1">
            <a:spLocks/>
          </p:cNvSpPr>
          <p:nvPr/>
        </p:nvSpPr>
        <p:spPr>
          <a:xfrm>
            <a:off x="6885900" y="1580246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H.8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tweede wonderbare spijziging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om een teken en het zuurdesem van de Farizeeën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blinde te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Betsaïda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belijdenis van Petrus en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1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aankondiging van het lijden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4" name="Tijdelijke aanduiding voor inhoud 2"/>
          <p:cNvSpPr txBox="1">
            <a:spLocks/>
          </p:cNvSpPr>
          <p:nvPr/>
        </p:nvSpPr>
        <p:spPr>
          <a:xfrm>
            <a:off x="6889058" y="309241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onrechtvaardige pachters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recht van de Keizer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naar de opstanding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grote gebod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Davids </a:t>
            </a: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oon en Heer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Waarschuwing tegen de </a:t>
            </a: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chriftgeleerden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penninkske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van de weduwe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5" name="Tijdelijke aanduiding voor inhoud 2"/>
          <p:cNvSpPr txBox="1">
            <a:spLocks/>
          </p:cNvSpPr>
          <p:nvPr/>
        </p:nvSpPr>
        <p:spPr>
          <a:xfrm>
            <a:off x="84058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Rede over de laatste dingen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6" name="Tijdelijke aanduiding voor inhoud 2"/>
          <p:cNvSpPr txBox="1">
            <a:spLocks/>
          </p:cNvSpPr>
          <p:nvPr/>
        </p:nvSpPr>
        <p:spPr>
          <a:xfrm>
            <a:off x="2349396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Zalving en het verraad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voorbereiding van de paasmaaltijd De instelling van het Avondmaal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verloochening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voorzegd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Gethsemane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gevangenneming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 de Raad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door Petrus verloochend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7" name="Tijdelijke aanduiding voor inhoud 2"/>
          <p:cNvSpPr txBox="1">
            <a:spLocks/>
          </p:cNvSpPr>
          <p:nvPr/>
        </p:nvSpPr>
        <p:spPr>
          <a:xfrm>
            <a:off x="4617628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voor Pilatus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Barabbas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bespotting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kruisiging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sterven van Jesjoea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begrafenis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8" name="Tijdelijke aanduiding voor inhoud 2"/>
          <p:cNvSpPr txBox="1">
            <a:spLocks/>
          </p:cNvSpPr>
          <p:nvPr/>
        </p:nvSpPr>
        <p:spPr>
          <a:xfrm>
            <a:off x="6885900" y="4604734"/>
            <a:ext cx="2196000" cy="1440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opstanding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Verschijningen van Jesjoea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21" name="Tijdelijke aanduiding voor inhoud 2"/>
          <p:cNvSpPr txBox="1">
            <a:spLocks noChangeAspect="1"/>
          </p:cNvSpPr>
          <p:nvPr/>
        </p:nvSpPr>
        <p:spPr>
          <a:xfrm>
            <a:off x="2844448" y="1884200"/>
            <a:ext cx="5760000" cy="3777048"/>
          </a:xfrm>
          <a:prstGeom prst="rect">
            <a:avLst/>
          </a:prstGeom>
          <a:solidFill>
            <a:srgbClr val="37441C"/>
          </a:solidFill>
          <a:ln w="76200">
            <a:solidFill>
              <a:schemeClr val="bg1"/>
            </a:solidFill>
          </a:ln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20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0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Johannes de Doper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0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doop en de verzoeking in de woestijn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0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naar Galilea – De roeping der eerste discipelen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0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de synagoge te </a:t>
            </a:r>
            <a:r>
              <a:rPr lang="nl-NL" sz="2000" b="1" i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Kafarnaüm</a:t>
            </a:r>
            <a:endParaRPr lang="nl-NL" sz="2000" b="1" i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0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het huis van Petrus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000" b="1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een melaatse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2000" b="1" i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000" b="1" i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000" b="1" dirty="0"/>
          </a:p>
        </p:txBody>
      </p:sp>
      <p:graphicFrame>
        <p:nvGraphicFramePr>
          <p:cNvPr id="19" name="Tabel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001"/>
              </p:ext>
            </p:extLst>
          </p:nvPr>
        </p:nvGraphicFramePr>
        <p:xfrm>
          <a:off x="-48235" y="6489144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1-2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61" y="6021288"/>
            <a:ext cx="91757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23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/>
          <p:cNvSpPr/>
          <p:nvPr/>
        </p:nvSpPr>
        <p:spPr>
          <a:xfrm>
            <a:off x="0" y="15757"/>
            <a:ext cx="914400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702535"/>
              </p:ext>
            </p:extLst>
          </p:nvPr>
        </p:nvGraphicFramePr>
        <p:xfrm>
          <a:off x="-48232" y="6489144"/>
          <a:ext cx="919223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Wijn</a:t>
                      </a:r>
                      <a:r>
                        <a:rPr lang="nl-NL" sz="1000" baseline="0" dirty="0" smtClean="0">
                          <a:solidFill>
                            <a:schemeClr val="bg1"/>
                          </a:solidFill>
                        </a:rPr>
                        <a:t>gaard</a:t>
                      </a:r>
                      <a:endParaRPr lang="nl-NL" sz="10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893" y="15757"/>
            <a:ext cx="7675563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4283968" y="4149080"/>
            <a:ext cx="4752528" cy="144655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400" b="1" dirty="0" smtClean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wijnpers[</a:t>
            </a:r>
            <a:r>
              <a:rPr lang="he-IL" sz="32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גַּת</a:t>
            </a:r>
            <a:r>
              <a:rPr lang="nl-NL" sz="2400" b="1" dirty="0" smtClean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gat</a:t>
            </a:r>
          </a:p>
          <a:p>
            <a:pPr algn="ctr"/>
            <a:r>
              <a:rPr lang="nl-NL" sz="2400" b="1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nl-NL" sz="2400" b="1" dirty="0" smtClean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</a:t>
            </a:r>
            <a:r>
              <a:rPr lang="nl-NL" sz="2400" b="1" dirty="0" err="1" smtClean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nagan</a:t>
            </a:r>
            <a:r>
              <a:rPr lang="nl-NL" sz="2400" b="1" dirty="0" smtClean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</a:t>
            </a:r>
            <a:r>
              <a:rPr lang="he-IL" sz="3200" b="1" dirty="0">
                <a:solidFill>
                  <a:sysClr val="windowText" lastClr="000000"/>
                </a:solidFill>
                <a:cs typeface="+mj-cs"/>
              </a:rPr>
              <a:t>נגן</a:t>
            </a:r>
            <a:r>
              <a:rPr lang="nl-NL" sz="2400" b="1" dirty="0" smtClean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spelen op snaarinstrument</a:t>
            </a:r>
            <a:endParaRPr lang="nl-NL" sz="2400" b="1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94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572426"/>
              </p:ext>
            </p:extLst>
          </p:nvPr>
        </p:nvGraphicFramePr>
        <p:xfrm>
          <a:off x="-48232" y="6489144"/>
          <a:ext cx="919223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Wijn</a:t>
                      </a:r>
                      <a:r>
                        <a:rPr lang="nl-NL" sz="1000" baseline="0" dirty="0" smtClean="0">
                          <a:solidFill>
                            <a:schemeClr val="bg1"/>
                          </a:solidFill>
                        </a:rPr>
                        <a:t>gaard</a:t>
                      </a:r>
                      <a:endParaRPr lang="nl-NL" sz="10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9"/>
          <a:stretch/>
        </p:blipFill>
        <p:spPr bwMode="auto">
          <a:xfrm>
            <a:off x="0" y="-100208"/>
            <a:ext cx="9144000" cy="579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835696" y="4221088"/>
            <a:ext cx="5760640" cy="1077218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nl-NL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ervallen toren [</a:t>
            </a:r>
            <a:r>
              <a:rPr lang="he-IL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מִגְדָּל</a:t>
            </a:r>
            <a:r>
              <a:rPr lang="nl-NL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bij Bethel</a:t>
            </a:r>
          </a:p>
          <a:p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</a:t>
            </a:r>
            <a:r>
              <a:rPr lang="nl-NL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 </a:t>
            </a:r>
            <a:r>
              <a:rPr lang="nl-NL" sz="24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gadal</a:t>
            </a:r>
            <a:r>
              <a:rPr lang="nl-NL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</a:t>
            </a:r>
            <a:r>
              <a:rPr lang="he-IL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גָּדַל</a:t>
            </a:r>
            <a:r>
              <a:rPr lang="nl-NL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groot, groeien</a:t>
            </a:r>
            <a:endParaRPr lang="nl-NL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13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689028"/>
              </p:ext>
            </p:extLst>
          </p:nvPr>
        </p:nvGraphicFramePr>
        <p:xfrm>
          <a:off x="-48232" y="6489144"/>
          <a:ext cx="919223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Wijn</a:t>
                      </a:r>
                      <a:r>
                        <a:rPr lang="nl-NL" sz="1000" baseline="0" dirty="0" smtClean="0">
                          <a:solidFill>
                            <a:schemeClr val="bg1"/>
                          </a:solidFill>
                        </a:rPr>
                        <a:t>gaard</a:t>
                      </a:r>
                      <a:endParaRPr lang="nl-NL" sz="10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pic>
        <p:nvPicPr>
          <p:cNvPr id="4097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1"/>
          <a:stretch/>
        </p:blipFill>
        <p:spPr bwMode="auto">
          <a:xfrm>
            <a:off x="0" y="-5479"/>
            <a:ext cx="9144000" cy="5642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kstvak 9"/>
          <p:cNvSpPr txBox="1"/>
          <p:nvPr/>
        </p:nvSpPr>
        <p:spPr>
          <a:xfrm>
            <a:off x="0" y="5257486"/>
            <a:ext cx="9144000" cy="369332"/>
          </a:xfrm>
          <a:prstGeom prst="rect">
            <a:avLst/>
          </a:prstGeom>
          <a:solidFill>
            <a:srgbClr val="1B190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nl-NL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soferiem</a:t>
            </a:r>
            <a:r>
              <a:rPr 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denken bij de gelijkenis van de wijngaard direct aan Jesaja 5</a:t>
            </a:r>
            <a:endParaRPr lang="nl-NL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66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534014"/>
              </p:ext>
            </p:extLst>
          </p:nvPr>
        </p:nvGraphicFramePr>
        <p:xfrm>
          <a:off x="-48232" y="6489144"/>
          <a:ext cx="919223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Wijn</a:t>
                      </a:r>
                      <a:r>
                        <a:rPr lang="nl-NL" sz="1000" baseline="0" dirty="0" smtClean="0">
                          <a:solidFill>
                            <a:schemeClr val="bg1"/>
                          </a:solidFill>
                        </a:rPr>
                        <a:t>gaard</a:t>
                      </a:r>
                      <a:endParaRPr lang="nl-NL" sz="10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sp>
        <p:nvSpPr>
          <p:cNvPr id="2" name="Rechthoek 1"/>
          <p:cNvSpPr/>
          <p:nvPr/>
        </p:nvSpPr>
        <p:spPr>
          <a:xfrm>
            <a:off x="107504" y="3105835"/>
            <a:ext cx="9036496" cy="1323439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nl-NL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r>
              <a:rPr lang="nl-NL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Marcus 3: 23 </a:t>
            </a:r>
          </a:p>
          <a:p>
            <a:r>
              <a:rPr lang="nl-NL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“En </a:t>
            </a:r>
            <a:r>
              <a:rPr lang="nl-NL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Hij riep hen tot Zich en sprak tot hen in gelijkenissen</a:t>
            </a:r>
            <a:r>
              <a:rPr lang="nl-NL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:”</a:t>
            </a:r>
          </a:p>
          <a:p>
            <a:r>
              <a:rPr lang="nl-NL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Marcus 4:2 </a:t>
            </a:r>
          </a:p>
          <a:p>
            <a:r>
              <a:rPr lang="nl-NL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</a:t>
            </a:r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Hij leerde hun vele dingen in </a:t>
            </a:r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gelijkenissen”</a:t>
            </a:r>
            <a:endParaRPr lang="nl-NL" sz="20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-8878" y="-17024"/>
            <a:ext cx="9180000" cy="5909310"/>
          </a:xfrm>
          <a:prstGeom prst="rect">
            <a:avLst/>
          </a:prstGeom>
          <a:solidFill>
            <a:schemeClr val="tx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Jesaja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5: </a:t>
            </a:r>
            <a:r>
              <a:rPr lang="nl-NL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Ik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wil van mijn geliefde zingen, het ​lied​ van mijn beminde over zijn wijngaard. Mijn geliefde had 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wijngaard [</a:t>
            </a:r>
            <a:r>
              <a:rPr lang="he-I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כֶּרֶם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nl-NL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kerem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</a:t>
            </a:r>
            <a:r>
              <a:rPr lang="nl-NL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vruchtbare 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heuvel [</a:t>
            </a:r>
            <a:r>
              <a:rPr lang="he-IL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בְּקֶרֶן בֶּן־שָׁמֶן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nl-NL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keren ben </a:t>
            </a:r>
            <a:r>
              <a:rPr lang="nl-NL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sjemen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tot een hoorn van de zoon van de olie]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;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r>
              <a:rPr lang="nl-NL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hij spitte hem om, zuiverde hem van stenen, beplantte hem met edele wijnstokken, bouwde daarin </a:t>
            </a:r>
            <a:r>
              <a:rPr lang="nl-NL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​toren​ 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he-I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מִגְדָּל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nl-NL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migdal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hieuw ook </a:t>
            </a:r>
            <a:r>
              <a:rPr lang="nl-NL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​perskuip​ 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he-IL" b="1" u="sng" dirty="0"/>
              <a:t>יֶקֶב</a:t>
            </a:r>
            <a:r>
              <a:rPr lang="he-IL" b="1" dirty="0"/>
              <a:t> 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nl-NL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jeqew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daarin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uit. En hij verwachtte, dat de ​wijngaard​ goede ​druiven​ zou voortbrengen, maar hij bracht wilde ​druiven​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voort.</a:t>
            </a:r>
            <a:r>
              <a:rPr lang="nl-NL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dan, inwoners van Jeruzalem en mannen van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Juda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spreekt toch recht tussen Mij en mijn wijngaard. </a:t>
            </a:r>
            <a:r>
              <a:rPr lang="nl-NL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 was er nog aan mijn wijngaard te doen, dat Ik er niet aan gedaan heb? Waarom verwachtte Ik, dat hij goede ​druiven​ zou voortbrengen, en bracht hij wilde ​druiven​ voort? </a:t>
            </a:r>
            <a:r>
              <a:rPr lang="nl-NL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 dan, Ik wil u doen weten, wat Ik met mijn wijngaard ga doen: </a:t>
            </a:r>
            <a:r>
              <a:rPr lang="nl-NL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zijn doornhaag 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he-IL" b="1" dirty="0" smtClean="0"/>
              <a:t>מְשׂוּכָּה</a:t>
            </a:r>
            <a:r>
              <a:rPr lang="nl-NL" b="1" dirty="0" smtClean="0"/>
              <a:t> 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nl-NL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mesoeka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wegnemen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opdat hij verwoest worde; </a:t>
            </a:r>
            <a:r>
              <a:rPr lang="nl-NL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zijn muur 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he-IL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גָּדֵר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</a:t>
            </a:r>
            <a:r>
              <a:rPr lang="nl-NL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gadar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doorbreken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opdat hij vertrapt worde; </a:t>
            </a:r>
            <a:r>
              <a:rPr lang="nl-NL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Ik zal hem tot een wildernis maken, hij zal ​gesnoeid​ noch behakt worden, zodat er dorens en distels opschieten; en Ik zal de wolken gebieden, dat zij op hem geen regen doen vallen. </a:t>
            </a:r>
            <a:r>
              <a:rPr lang="nl-NL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Welnu, </a:t>
            </a:r>
            <a:r>
              <a:rPr lang="nl-NL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wijngaard van de </a:t>
            </a:r>
            <a:r>
              <a:rPr lang="nl-NL" b="1" cap="smal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Here</a:t>
            </a:r>
            <a:r>
              <a:rPr lang="nl-NL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der heerscharen is het huis Israëls, 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he-IL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כִּי כֶרֶם יְהוָה צְבָאוֹת בֵּית יִשְׂרָאֵל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ki </a:t>
            </a:r>
            <a:r>
              <a:rPr lang="nl-NL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kerem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JHWH </a:t>
            </a:r>
            <a:r>
              <a:rPr lang="nl-NL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tsewaot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bet </a:t>
            </a:r>
            <a:r>
              <a:rPr lang="nl-NL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jisraël</a:t>
            </a:r>
            <a:r>
              <a:rPr lang="nl-NL" b="1" dirty="0" smtClean="0"/>
              <a:t>]</a:t>
            </a:r>
            <a:r>
              <a:rPr lang="nl-NL" dirty="0" smtClean="0"/>
              <a:t>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mannen van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Juda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zijn de planten waarin Hij vreugde heeft; Hij verwachtte goed bestuur, maar zie, het was bloedbestuur; rechtsbetrachting, maar zie, het was rechtsverkrachting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 descr="Afbeeldingsresultaat voor horn oil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08" b="89964" l="833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903599"/>
            <a:ext cx="3456000" cy="595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310" y="2180586"/>
            <a:ext cx="4638675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181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893934"/>
              </p:ext>
            </p:extLst>
          </p:nvPr>
        </p:nvGraphicFramePr>
        <p:xfrm>
          <a:off x="-48232" y="6489144"/>
          <a:ext cx="919223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Wijn</a:t>
                      </a:r>
                      <a:r>
                        <a:rPr lang="nl-NL" sz="1000" baseline="0" dirty="0" smtClean="0">
                          <a:solidFill>
                            <a:schemeClr val="bg1"/>
                          </a:solidFill>
                        </a:rPr>
                        <a:t>gaard</a:t>
                      </a:r>
                      <a:endParaRPr lang="nl-NL" sz="10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sp>
        <p:nvSpPr>
          <p:cNvPr id="2" name="Rechthoek 1"/>
          <p:cNvSpPr/>
          <p:nvPr/>
        </p:nvSpPr>
        <p:spPr>
          <a:xfrm>
            <a:off x="107504" y="3105835"/>
            <a:ext cx="9036496" cy="1323439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nl-NL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r>
              <a:rPr lang="nl-NL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Marcus 3: 23 </a:t>
            </a:r>
          </a:p>
          <a:p>
            <a:r>
              <a:rPr lang="nl-NL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“En </a:t>
            </a:r>
            <a:r>
              <a:rPr lang="nl-NL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Hij riep hen tot Zich en sprak tot hen in gelijkenissen</a:t>
            </a:r>
            <a:r>
              <a:rPr lang="nl-NL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:”</a:t>
            </a:r>
          </a:p>
          <a:p>
            <a:r>
              <a:rPr lang="nl-NL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Marcus 4:2 </a:t>
            </a:r>
          </a:p>
          <a:p>
            <a:r>
              <a:rPr lang="nl-NL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</a:t>
            </a:r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Hij leerde hun vele dingen in </a:t>
            </a:r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gelijkenissen”</a:t>
            </a:r>
            <a:endParaRPr lang="nl-NL" sz="20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3648" y="-17024"/>
            <a:ext cx="9180000" cy="5909310"/>
          </a:xfrm>
          <a:prstGeom prst="rect">
            <a:avLst/>
          </a:prstGeom>
          <a:solidFill>
            <a:schemeClr val="tx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Jesaja</a:t>
            </a:r>
            <a:r>
              <a:rPr lang="en-US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5: </a:t>
            </a:r>
            <a:r>
              <a:rPr lang="nl-NL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Ik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wil van mijn geliefde zingen, het ​lied​ van mijn beminde over zijn wijngaard. Mijn geliefde had 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wijngaard [</a:t>
            </a:r>
            <a:r>
              <a:rPr lang="he-I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כֶּרֶם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nl-NL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kerem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</a:t>
            </a:r>
            <a:r>
              <a:rPr lang="nl-NL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vruchtbare 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heuvel [</a:t>
            </a:r>
            <a:r>
              <a:rPr lang="he-IL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בְּקֶרֶן בֶּן־שָׁמֶן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nl-NL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keren ben </a:t>
            </a:r>
            <a:r>
              <a:rPr lang="nl-NL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sjemen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tot een hoorn van de zoon van de olie]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;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r>
              <a:rPr lang="nl-NL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hij spitte hem om, zuiverde hem van stenen, beplantte hem met edele wijnstokken, bouwde daarin </a:t>
            </a:r>
            <a:r>
              <a:rPr lang="nl-NL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​toren​ 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he-I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מִגְדָּל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nl-NL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migdal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hieuw ook </a:t>
            </a:r>
            <a:r>
              <a:rPr lang="nl-NL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​perskuip​ 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he-IL" b="1" u="sng" dirty="0"/>
              <a:t>יֶקֶב</a:t>
            </a:r>
            <a:r>
              <a:rPr lang="he-IL" b="1" dirty="0"/>
              <a:t> 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nl-NL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jeqew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daarin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uit. En hij verwachtte, dat de ​wijngaard​ goede ​druiven​ zou voortbrengen, maar hij bracht wilde ​druiven​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voort.</a:t>
            </a:r>
            <a:r>
              <a:rPr lang="nl-NL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dan, inwoners van Jeruzalem en mannen van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Juda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spreekt toch recht tussen Mij en mijn wijngaard. </a:t>
            </a:r>
            <a:r>
              <a:rPr lang="nl-NL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 was er nog aan mijn wijngaard te doen, dat Ik er niet aan gedaan heb? Waarom verwachtte Ik, dat hij goede ​druiven​ zou voortbrengen, en bracht hij wilde ​druiven​ voort? </a:t>
            </a:r>
            <a:r>
              <a:rPr lang="nl-NL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 dan, Ik wil u doen weten, wat Ik met mijn wijngaard ga doen: </a:t>
            </a:r>
            <a:r>
              <a:rPr lang="nl-NL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zijn doornhaag 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he-IL" b="1" dirty="0" smtClean="0"/>
              <a:t>מְשׂוּכָּה</a:t>
            </a:r>
            <a:r>
              <a:rPr lang="nl-NL" b="1" dirty="0" smtClean="0"/>
              <a:t> 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</a:t>
            </a:r>
            <a:r>
              <a:rPr lang="nl-NL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mesoekah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wegnemen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opdat hij verwoest worde; </a:t>
            </a:r>
            <a:r>
              <a:rPr lang="nl-NL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zijn muur 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he-IL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גָּדֵר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</a:t>
            </a:r>
            <a:r>
              <a:rPr lang="nl-NL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gadar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doorbreken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opdat hij vertrapt worde; </a:t>
            </a:r>
            <a:r>
              <a:rPr lang="nl-NL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Ik zal hem tot een wildernis maken, hij zal ​gesnoeid​ noch behakt worden, zodat er dorens en distels opschieten; en Ik zal de wolken gebieden, dat zij op hem geen regen doen vallen. </a:t>
            </a:r>
            <a:r>
              <a:rPr lang="nl-NL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Welnu, </a:t>
            </a:r>
            <a:r>
              <a:rPr lang="nl-NL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wijngaard van de </a:t>
            </a:r>
            <a:r>
              <a:rPr lang="nl-NL" b="1" cap="small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Here</a:t>
            </a:r>
            <a:r>
              <a:rPr lang="nl-NL" b="1" dirty="0">
                <a:solidFill>
                  <a:srgbClr val="00B0F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der heerscharen is het huis Israëls</a:t>
            </a:r>
            <a:r>
              <a:rPr lang="nl-NL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he-IL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כִּי כֶרֶם יְהוָה צְבָאוֹת בֵּית יִשְׂרָאֵל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ki </a:t>
            </a:r>
            <a:r>
              <a:rPr lang="nl-NL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kerem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JHWH </a:t>
            </a:r>
            <a:r>
              <a:rPr lang="nl-NL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tsewaot</a:t>
            </a:r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bet </a:t>
            </a:r>
            <a:r>
              <a:rPr lang="nl-NL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jisraël</a:t>
            </a:r>
            <a:r>
              <a:rPr lang="nl-NL" b="1" dirty="0" smtClean="0"/>
              <a:t>]</a:t>
            </a:r>
            <a:r>
              <a:rPr lang="nl-NL" dirty="0" smtClean="0"/>
              <a:t> 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mannen van 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Juda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zijn de planten waarin Hij vreugde heeft; Hij verwachtte goed bestuur, maar zie, het was bloedbestuur; rechtsbetrachting, maar zie, het was rechtsverkrachting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49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beeldingsresultaat voor vineyard tower, press wal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4"/>
          <a:stretch/>
        </p:blipFill>
        <p:spPr bwMode="auto">
          <a:xfrm>
            <a:off x="0" y="17037"/>
            <a:ext cx="9144000" cy="563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1482404"/>
              </p:ext>
            </p:extLst>
          </p:nvPr>
        </p:nvGraphicFramePr>
        <p:xfrm>
          <a:off x="-48232" y="6489144"/>
          <a:ext cx="919223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Wijn</a:t>
                      </a:r>
                      <a:r>
                        <a:rPr lang="nl-NL" sz="1000" baseline="0" dirty="0" smtClean="0">
                          <a:solidFill>
                            <a:schemeClr val="bg1"/>
                          </a:solidFill>
                        </a:rPr>
                        <a:t>gaard</a:t>
                      </a:r>
                      <a:endParaRPr lang="nl-NL" sz="10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555773"/>
            <a:ext cx="6912768" cy="3093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889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871344"/>
              </p:ext>
            </p:extLst>
          </p:nvPr>
        </p:nvGraphicFramePr>
        <p:xfrm>
          <a:off x="-48232" y="6489144"/>
          <a:ext cx="919223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Wijn</a:t>
                      </a:r>
                      <a:r>
                        <a:rPr lang="nl-NL" sz="1000" baseline="0" dirty="0" smtClean="0">
                          <a:solidFill>
                            <a:schemeClr val="bg1"/>
                          </a:solidFill>
                        </a:rPr>
                        <a:t>gaard</a:t>
                      </a:r>
                      <a:endParaRPr lang="nl-NL" sz="10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sp>
        <p:nvSpPr>
          <p:cNvPr id="10" name="Rechthoek 9"/>
          <p:cNvSpPr/>
          <p:nvPr/>
        </p:nvSpPr>
        <p:spPr>
          <a:xfrm>
            <a:off x="-36513" y="2996952"/>
            <a:ext cx="9180000" cy="101566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Dezelfde klank met een tegengesteld motief</a:t>
            </a:r>
          </a:p>
          <a:p>
            <a:r>
              <a:rPr lang="nl-NL" sz="2000" b="0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tet [</a:t>
            </a:r>
            <a:r>
              <a:rPr lang="he-IL" sz="2000" b="1" dirty="0">
                <a:latin typeface="Verdana" panose="020B0604030504040204" pitchFamily="34" charset="0"/>
                <a:ea typeface="Verdana" panose="020B0604030504040204" pitchFamily="34" charset="0"/>
              </a:rPr>
              <a:t>ט</a:t>
            </a:r>
            <a:r>
              <a:rPr lang="nl-NL" sz="2000" b="0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vervangen door de </a:t>
            </a:r>
            <a:r>
              <a:rPr lang="nl-NL" sz="2000" b="0" i="0" dirty="0" err="1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chet</a:t>
            </a:r>
            <a:r>
              <a:rPr lang="nl-NL" sz="2000" b="0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</a:t>
            </a:r>
            <a:r>
              <a:rPr lang="he-IL" sz="2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ח</a:t>
            </a:r>
            <a:r>
              <a:rPr lang="nl-NL" sz="2000" b="0" i="0" dirty="0" smtClean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</a:p>
          <a:p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nl-NL" sz="2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dalet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</a:t>
            </a:r>
            <a:r>
              <a:rPr lang="he-IL" sz="2000" b="1" dirty="0">
                <a:latin typeface="Verdana" panose="020B0604030504040204" pitchFamily="34" charset="0"/>
                <a:ea typeface="Verdana" panose="020B0604030504040204" pitchFamily="34" charset="0"/>
              </a:rPr>
              <a:t>ד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vervangen door de </a:t>
            </a:r>
            <a:r>
              <a:rPr lang="nl-NL" sz="2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ajin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</a:t>
            </a:r>
            <a:r>
              <a:rPr lang="he-IL" sz="2000" b="1" dirty="0">
                <a:latin typeface="Verdana" panose="020B0604030504040204" pitchFamily="34" charset="0"/>
                <a:ea typeface="Verdana" panose="020B0604030504040204" pitchFamily="34" charset="0"/>
              </a:rPr>
              <a:t>עָ</a:t>
            </a:r>
            <a:r>
              <a:rPr lang="he-IL" sz="2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ָָ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  <a:endParaRPr lang="nl-NL" sz="2000" b="0" i="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263" y="-112271"/>
            <a:ext cx="9534526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hthoek 11"/>
          <p:cNvSpPr/>
          <p:nvPr/>
        </p:nvSpPr>
        <p:spPr>
          <a:xfrm>
            <a:off x="-21899" y="4044469"/>
            <a:ext cx="9180000" cy="175432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nl-NL" i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l-NL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Hooglied 2:15 </a:t>
            </a:r>
          </a:p>
          <a:p>
            <a:pPr algn="ctr"/>
            <a:r>
              <a:rPr lang="nl-NL" sz="24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“Vang </a:t>
            </a:r>
            <a:r>
              <a:rPr lang="nl-NL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 ons de vossen,</a:t>
            </a:r>
          </a:p>
          <a:p>
            <a:pPr algn="ctr"/>
            <a:r>
              <a:rPr lang="nl-NL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vang die kleine vossen.</a:t>
            </a:r>
          </a:p>
          <a:p>
            <a:pPr algn="ctr"/>
            <a:r>
              <a:rPr lang="nl-NL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 vernielen de wijngaard</a:t>
            </a:r>
            <a:r>
              <a:rPr lang="nl-NL" sz="24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,”</a:t>
            </a:r>
            <a:endParaRPr lang="nl-NL" sz="2400" b="0" i="1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02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455868"/>
              </p:ext>
            </p:extLst>
          </p:nvPr>
        </p:nvGraphicFramePr>
        <p:xfrm>
          <a:off x="-48232" y="6489144"/>
          <a:ext cx="919223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Wijn</a:t>
                      </a:r>
                      <a:r>
                        <a:rPr lang="nl-NL" sz="1000" baseline="0" dirty="0" smtClean="0">
                          <a:solidFill>
                            <a:schemeClr val="bg1"/>
                          </a:solidFill>
                        </a:rPr>
                        <a:t>gaard</a:t>
                      </a:r>
                      <a:endParaRPr lang="nl-NL" sz="10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sp>
        <p:nvSpPr>
          <p:cNvPr id="10" name="Rechthoek 9"/>
          <p:cNvSpPr/>
          <p:nvPr/>
        </p:nvSpPr>
        <p:spPr>
          <a:xfrm>
            <a:off x="0" y="-27384"/>
            <a:ext cx="9144000" cy="34163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nl-NL" sz="2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l-NL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neemt </a:t>
            </a:r>
          </a:p>
          <a:p>
            <a:pPr algn="ctr"/>
            <a:r>
              <a:rPr lang="nl-NL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oude </a:t>
            </a:r>
            <a:r>
              <a:rPr lang="nl-NL" sz="24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masjal</a:t>
            </a:r>
            <a:r>
              <a:rPr lang="nl-NL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(gelijkenis) van Jesaja 5 </a:t>
            </a:r>
          </a:p>
          <a:p>
            <a:pPr algn="ctr"/>
            <a:r>
              <a:rPr lang="nl-NL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breidt deze uit </a:t>
            </a:r>
          </a:p>
          <a:p>
            <a:pPr algn="ctr"/>
            <a:r>
              <a:rPr lang="nl-NL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 het gegeven dat de heer op reis is </a:t>
            </a:r>
          </a:p>
          <a:p>
            <a:pPr algn="ctr"/>
            <a:r>
              <a:rPr lang="nl-NL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zijn slaven stuurt </a:t>
            </a:r>
          </a:p>
          <a:p>
            <a:pPr algn="ctr"/>
            <a:r>
              <a:rPr lang="nl-NL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uiteindelijk zijn zoon.</a:t>
            </a:r>
          </a:p>
          <a:p>
            <a:pPr algn="ctr"/>
            <a:endParaRPr lang="nl-NL" sz="2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nl-NL" sz="2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hthoek 3"/>
          <p:cNvSpPr/>
          <p:nvPr/>
        </p:nvSpPr>
        <p:spPr>
          <a:xfrm>
            <a:off x="0" y="2996952"/>
            <a:ext cx="9144000" cy="26776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nl-NL" sz="24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l-NL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Hij profeteert hier zijn eigen aanstaande sterven</a:t>
            </a:r>
          </a:p>
          <a:p>
            <a:pPr algn="ctr"/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</a:t>
            </a:r>
            <a:r>
              <a:rPr lang="nl-NL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het onrecht </a:t>
            </a:r>
          </a:p>
          <a:p>
            <a:pPr algn="ctr"/>
            <a:r>
              <a:rPr lang="nl-NL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terug te voeren naar recht</a:t>
            </a:r>
          </a:p>
          <a:p>
            <a:pPr algn="ctr"/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 het gejammer van de rechtsverkrachting</a:t>
            </a:r>
          </a:p>
          <a:p>
            <a:pPr algn="ctr"/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nl-NL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erug te voeren naar </a:t>
            </a:r>
          </a:p>
          <a:p>
            <a:pPr algn="ctr"/>
            <a:r>
              <a:rPr lang="nl-NL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sjalom van rechtsbetrachting. </a:t>
            </a:r>
            <a:endParaRPr lang="nl-NL" sz="2400" b="1" i="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23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3215"/>
            <a:ext cx="9144000" cy="658641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Marcus 12: </a:t>
            </a:r>
          </a:p>
          <a:p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begon tot hen in ​gelijkenissen​ te spreken. Een mens plantte een ​wijngaard​ en zette er een heg omheen en groef een wijnpersbak en bouwde een ​toren​ en hij verhuurde die aan pachters, en ging buitenslands.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zond op zijn tijd een ​slaaf​ naar de pachters om van hen (zijn deel) der vruchten van de wijngaard in ontvangst te nemen.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grepen hem, sloegen hem en ​zonden​ hem met lege handen weg.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weder zond hij tot hen een andere ​slaaf​ en die sloegen zij op het hoofd en behandelden zij smadelijk.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zond een andere en die doodden zij, en nog vele anderen, die zij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òf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sloegen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òf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doodden.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Toen had hij nog één over, zijn geliefde zoon. En ten laatste zond hij deze tot hen, zeggende: Mijn zoon zullen zij ontzien.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Maar die pachters zeiden tot elkander: Dit is de erfgenaam; komt, laten wij hem doden en de ​erfenis​ zal aan ons komen.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grepen en doodden hem en wierpen hem buiten de ​wijngaard.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 zal de ​heer​ van de ​wijngaard​ doen? Hij zal komen en de pachters ombrengen en de ​wijngaard​ aan anderen geven. </a:t>
            </a:r>
            <a:endParaRPr lang="nl-NL" sz="8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Hebt 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gij ook dit </a:t>
            </a:r>
            <a:r>
              <a:rPr lang="nl-NL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schriftwoord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niet </a:t>
            </a:r>
            <a:r>
              <a:rPr 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gelezen: De 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steen, die de bouwlieden afgekeurd </a:t>
            </a:r>
            <a:r>
              <a:rPr 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hadden, deze 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tot een ​hoeksteen​ </a:t>
            </a:r>
            <a:r>
              <a:rPr 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geworden;</a:t>
            </a:r>
            <a:r>
              <a:rPr lang="nl-NL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 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Here is dit geschied, en het is wonderlijk in onze </a:t>
            </a:r>
            <a:r>
              <a:rPr 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ogen. </a:t>
            </a:r>
            <a:r>
              <a:rPr lang="nl-NL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zij trachtten Hem te grijpen, maar zij vreesden de schare; want zij begrepen, dat Hij met het oog op hen die ​gelijkenis​ gesproken had. En zij lieten Hem verder ongemoeid en gingen weg.</a:t>
            </a:r>
          </a:p>
          <a:p>
            <a:endParaRPr lang="nl-NL" sz="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​zonden​ tot Hem enige van de Farizeeën en van de ​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Herodianen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​ om Hem in een strikvraag te vangen.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kwamen en zeiden tot Hem: Meester, wij weten, dat Gij waarachtig zijt en dat Gij U aan niemand stoort; want Gij ziet de mensen niet naar de ogen, maar Gij leert de weg Gods in waarheid. Is het geoorloofd de ​keizer​ ​belasting​ te betalen of niet? Zullen wij betalen of niet betalen?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Maar Hij, wetende, dat zij huichelden,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Wat verzoekt gij Mij? Brengt Mij een schelling, en laat Ik die zien.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brachten er een. En Hij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Wiens beeldenaar en opschrift is dit? Zij zeiden tot Hem: Van de ​keizer.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Jezus​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Geeft dan de ​keizer​ wat des keizers is, en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wat Gods is. En zij verwonderden zich zeer over Hem.</a:t>
            </a:r>
          </a:p>
          <a:p>
            <a:endParaRPr lang="nl-NL" sz="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er kwamen Sadduceeën tot Hem, die beweren, dat er geen opstanding is, en zij ondervroegen Hem en zeiden: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Meester, ​Mozes​ heeft ons voorgeschreven, indien iemands broeder sterft en een vrouw nalaat, doch geen ​kind​ achterlaat, dat dan zijn broeder de vrouw moet nemen en voor zijn broeder nakomelingschap verwekken.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 waren er zeven broeders. En de eerste nam een vrouw en liet bij zijn sterven geen nakomelingschap achter.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de tweede nam haar en stierf zonder nakomelingschap na te laten. En de derde evenzo.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geen van die zeven liet nakomelingschap achter. Het laatst van allen stierf ook de vrouw.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de opstanding, wanneer zij opstaan, van wie van hen zal zij dan de vrouw zijn? Want alle zeven hebben haar tot vrouw gehad.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Jezus​ sprak tot hen: Dwaalt gij niet daarom, dat gij de Schriften niet kent noch de kracht Gods?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Want wanneer zij uit de doden opstaan, huwen zij niet, en worden zij niet ten ​huwelijk​ genomen, maar zij zijn als ​engelen​ in de hemelen.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 nu de doden betreft, dat zij opgewekt worden, hebt gij niet gelezen in het ​boek​ van ​Mozes, bij de braamstruik, hoe God tot hem sprak, zeggende: Ik ben de God van ​Abraham​ en de God van ​Isaak​ en de God van ​Jakob?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Hij is niet een God van doden, maar van levenden. Gij dwaalt wel zeer.</a:t>
            </a:r>
          </a:p>
          <a:p>
            <a:endParaRPr lang="nl-NL" sz="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een der ​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schriftgeleerden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tot Hem komende, hoorde, dat zij met elkander redetwistten, en overtuigd, dat Hij hun goed geantwoord had, vroeg hij Hem: Welk gebod is het eerste van alle?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Jezus​ antwoordde: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eerste is: Hoor, Israël, de Here, onze God, de Here is één, en gij zult de Here, uw God, ​liefhebben​ uit geheel uw ​hart​ en uit geheel uw ziel en uit geheel uw verstand en uit geheel uw kracht.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31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tweede is dit: Gij zult uw naaste ​liefhebben​ als uzelf. Een ander gebod, groter dan deze, bestaat niet.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de ​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schriftgeleerde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​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Hem: Inderdaad, Meester, naar waarheid hebt Gij gezegd, dat Hij één is en dat er geen ander is dan Hij.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33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Hem lief te hebben uit geheel het ​hart​ en uit geheel het verstand en uit geheel de kracht, en de naaste lief te hebben als zichzelf, is meer dan alle ​brandoffers​ en slachtoffers.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34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​Jezus, ziende, dat hij verstandig geantwoord had,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hem: Gij zijt niet verre van het Koninkrijk Gods. En niemand durfde Hem meer iets vragen.</a:t>
            </a:r>
          </a:p>
          <a:p>
            <a:endParaRPr lang="nl-NL" sz="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​Jezus​ antwoordde bij zijn onderwijs in de tempel en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Hoe zeggen de ​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schriftgeleerden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dat de ​Christus​ een ​zoon van ​David​ is?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36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David​ zelf heeft door de ​heilige​ Geest​ gezegd:</a:t>
            </a:r>
          </a:p>
          <a:p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Here heeft gezegd tot mijn Here:</a:t>
            </a:r>
          </a:p>
          <a:p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Zet U aan mijn rechterhand,</a:t>
            </a:r>
          </a:p>
          <a:p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totdat Ik uw vijanden onder uw voeten gelegd heb.</a:t>
            </a:r>
          </a:p>
          <a:p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37a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David​ zelf noemt Hem Here, en hoe kan Hij dan zijn zoon zijn?</a:t>
            </a:r>
          </a:p>
          <a:p>
            <a:endParaRPr lang="nl-NL" sz="8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156319"/>
              </p:ext>
            </p:extLst>
          </p:nvPr>
        </p:nvGraphicFramePr>
        <p:xfrm>
          <a:off x="-48232" y="6489144"/>
          <a:ext cx="919223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Wijn</a:t>
                      </a:r>
                      <a:r>
                        <a:rPr lang="nl-NL" sz="1000" baseline="0" dirty="0" smtClean="0">
                          <a:solidFill>
                            <a:schemeClr val="bg1"/>
                          </a:solidFill>
                        </a:rPr>
                        <a:t>gaard</a:t>
                      </a:r>
                      <a:endParaRPr lang="nl-NL" sz="10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Hoeksteen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2909589"/>
            <a:ext cx="9182100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hthoekige toelichting 7"/>
          <p:cNvSpPr/>
          <p:nvPr/>
        </p:nvSpPr>
        <p:spPr>
          <a:xfrm>
            <a:off x="7668344" y="4212377"/>
            <a:ext cx="1313180" cy="584775"/>
          </a:xfrm>
          <a:prstGeom prst="wedgeRectCallout">
            <a:avLst>
              <a:gd name="adj1" fmla="val -134343"/>
              <a:gd name="adj2" fmla="val 43221"/>
            </a:avLst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he-IL" sz="3200" b="1" dirty="0">
                <a:solidFill>
                  <a:schemeClr val="bg1"/>
                </a:solidFill>
                <a:cs typeface="+mj-cs"/>
              </a:rPr>
              <a:t>לִישׁוּעָה</a:t>
            </a:r>
            <a:endParaRPr lang="nl-NL" sz="3200" b="1" dirty="0">
              <a:solidFill>
                <a:schemeClr val="bg1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1239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-27384"/>
            <a:ext cx="9144000" cy="658641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endParaRPr lang="nl-NL" sz="8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nl-NL" sz="8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Hij begon tot hen in ​gelijkenissen​ te spreken. Een mens plantte een ​wijngaard​ en zette er een heg omheen en groef een wijnpersbak en bouwde een ​toren​ en hij verhuurde die aan pachters, en ging buitenslands.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zond op zijn tijd een ​slaaf​ naar de pachters om van hen (zijn deel) der vruchten van de wijngaard in ontvangst te nemen.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grepen hem, sloegen hem en ​zonden​ hem met lege handen weg.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weder zond hij tot hen een andere ​slaaf​ en die sloegen zij op het hoofd en behandelden zij smadelijk.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zond een andere en die doodden zij, en nog vele anderen, die zij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òf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sloegen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òf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doodden.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Toen had hij nog één over, zijn geliefde zoon. En ten laatste zond hij deze tot hen, zeggende: Mijn zoon zullen zij ontzien.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Maar die pachters zeiden tot elkander: Dit is de erfgenaam; komt, laten wij hem doden en de ​erfenis​ zal aan ons komen.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grepen en doodden hem en wierpen hem buiten de ​wijngaard.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 zal de ​heer​ van de ​wijngaard​ doen? Hij zal komen en de pachters ombrengen en de ​wijngaard​ aan anderen geven. </a:t>
            </a:r>
            <a:endParaRPr lang="nl-NL" sz="8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8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Hebt 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gij ook dit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schriftwoord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niet gelezen:</a:t>
            </a:r>
          </a:p>
          <a:p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steen, die de bouwlieden afgekeurd hadden,</a:t>
            </a:r>
          </a:p>
          <a:p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deze is tot een ​hoeksteen​ geworden;</a:t>
            </a:r>
          </a:p>
          <a:p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 de Here is dit geschied, en het is wonderlijk in onze ogen.</a:t>
            </a:r>
          </a:p>
          <a:p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trachtten Hem te grijpen, maar zij vreesden de schare; want zij begrepen, dat Hij met het oog op hen die ​gelijkenis​ gesproken had. En zij lieten Hem verder ongemoeid en gingen weg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sz="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​zonden​ tot Hem enige van de Farizeeën en van de ​</a:t>
            </a:r>
            <a:r>
              <a:rPr lang="nl-NL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Herodianen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​ om Hem in een strikvraag te vangen. </a:t>
            </a:r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kwamen en zeiden tot Hem: Meester, wij weten, dat Gij waarachtig zijt en </a:t>
            </a: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 Gij U aan niemand stoort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want </a:t>
            </a: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Gij ziet de mensen niet naar de ogen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maar Gij leert de weg Gods in waarheid. Is het geoorloofd de ​keizer​ ​belasting​ te betalen of niet? Zullen wij betalen of niet betalen? </a:t>
            </a:r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Maar Hij, wetende, dat zij huichelden, </a:t>
            </a:r>
            <a:r>
              <a:rPr lang="nl-NL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Wat verzoekt gij Mij? Brengt Mij een </a:t>
            </a:r>
            <a:r>
              <a:rPr 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schelling (</a:t>
            </a:r>
            <a:r>
              <a:rPr lang="nl-NL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denarion</a:t>
            </a:r>
            <a:r>
              <a:rPr 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laat Ik die zien. </a:t>
            </a:r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brachten er een. En Hij </a:t>
            </a:r>
            <a:r>
              <a:rPr lang="nl-NL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Wiens beeldenaar en opschrift is dit? Zij zeiden tot Hem: Van de ​keizer. </a:t>
            </a:r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Jezus​ </a:t>
            </a:r>
            <a:r>
              <a:rPr lang="nl-NL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Geeft dan de ​keizer​ wat des keizers is, en </a:t>
            </a:r>
            <a:r>
              <a:rPr lang="nl-NL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Gode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wat Gods is. En zij verwonderden zich zeer over Hem.</a:t>
            </a:r>
          </a:p>
          <a:p>
            <a:r>
              <a:rPr lang="nl-NL" sz="8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 kwamen Sadduceeën tot Hem, die beweren, dat er geen opstanding is, en zij ondervroegen Hem en zeiden: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Meester, ​Mozes​ heeft ons voorgeschreven, indien iemands broeder sterft en een vrouw nalaat, doch geen ​kind​ achterlaat, dat dan zijn broeder de vrouw moet nemen en voor zijn broeder nakomelingschap verwekken.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 waren er zeven broeders. En de eerste nam een vrouw en liet bij zijn sterven geen nakomelingschap achter.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de tweede nam haar en stierf zonder nakomelingschap na te laten. En de derde evenzo.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geen van die zeven liet nakomelingschap achter. Het laatst van allen stierf ook de vrouw.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de opstanding, wanneer zij opstaan, van wie van hen zal zij dan de vrouw zijn? Want alle zeven hebben haar tot vrouw gehad.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Jezus​ sprak tot hen: Dwaalt gij niet daarom, dat gij de Schriften niet kent noch de kracht Gods?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Want wanneer zij uit de doden opstaan, huwen zij niet, en worden zij niet ten ​huwelijk​ genomen, maar zij zijn als ​engelen​ in de hemelen.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 nu de doden betreft, dat zij opgewekt worden, hebt gij niet gelezen in het ​boek​ van ​Mozes, bij de braamstruik, hoe God tot hem sprak, zeggende: Ik ben de God van ​Abraham​ en de God van ​Isaak​ en de God van ​Jakob?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Hij is niet een God van doden, maar van levenden. Gij dwaalt wel zeer.</a:t>
            </a:r>
          </a:p>
          <a:p>
            <a:r>
              <a:rPr lang="nl-NL" sz="8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der ​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schriftgeleerden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tot Hem komende, hoorde, dat zij met elkander redetwistten, en overtuigd, dat Hij hun goed geantwoord had, vroeg hij Hem: Welk gebod is het eerste van alle?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Jezus​ antwoordde: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eerste is: Hoor, Israël, de Here, onze God, de Here is één, en gij zult de Here, uw God, ​liefhebben​ uit geheel uw ​hart​ en uit geheel uw ziel en uit geheel uw verstand en uit geheel uw kracht.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31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tweede is dit: Gij zult uw naaste ​liefhebben​ als uzelf. Een ander gebod, groter dan deze, 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bestaat</a:t>
            </a:r>
          </a:p>
          <a:p>
            <a:endParaRPr lang="nl-NL" sz="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sz="8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sz="8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305261"/>
              </p:ext>
            </p:extLst>
          </p:nvPr>
        </p:nvGraphicFramePr>
        <p:xfrm>
          <a:off x="-48232" y="6489144"/>
          <a:ext cx="919223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Wijn</a:t>
                      </a:r>
                      <a:r>
                        <a:rPr lang="nl-NL" sz="1000" baseline="0" dirty="0" smtClean="0">
                          <a:solidFill>
                            <a:schemeClr val="bg1"/>
                          </a:solidFill>
                        </a:rPr>
                        <a:t>gaard</a:t>
                      </a:r>
                      <a:endParaRPr lang="nl-NL" sz="10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Hoeksteen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Belasting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pic>
        <p:nvPicPr>
          <p:cNvPr id="2050" name="Picture 2" descr="Afbeeldingsresultaat voor denar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812946"/>
            <a:ext cx="1656183" cy="165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www.coinworld.com/content/dam/cw/insights/2015/March/030215/Emergency-Coinage/Year-2-Silver-Sela-Hendin-688-Ha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88"/>
          <a:stretch/>
        </p:blipFill>
        <p:spPr bwMode="auto">
          <a:xfrm>
            <a:off x="2505072" y="4692724"/>
            <a:ext cx="1634880" cy="197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6660232" y="5445272"/>
            <a:ext cx="2448000" cy="432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 de Keizer</a:t>
            </a:r>
            <a:endParaRPr lang="nl-NL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35768" y="5391460"/>
            <a:ext cx="2448000" cy="432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 de Tempel</a:t>
            </a:r>
            <a:endParaRPr lang="nl-NL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-16968" y="-27384"/>
            <a:ext cx="9163050" cy="1728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nl-NL" sz="20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Marcus 12:12 </a:t>
            </a:r>
          </a:p>
          <a:p>
            <a:pPr algn="ctr"/>
            <a:r>
              <a:rPr lang="nl-NL" sz="20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“want </a:t>
            </a:r>
            <a:r>
              <a:rPr lang="nl-NL" sz="20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zij begrepen, </a:t>
            </a:r>
            <a:r>
              <a:rPr lang="nl-NL" sz="20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 </a:t>
            </a:r>
            <a:r>
              <a:rPr lang="nl-NL" sz="20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Hij </a:t>
            </a:r>
            <a:endParaRPr lang="nl-NL" sz="20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l-NL" sz="20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 </a:t>
            </a: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oog op hen </a:t>
            </a:r>
            <a:endParaRPr lang="nl-NL" sz="20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l-NL" sz="20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die </a:t>
            </a:r>
            <a:r>
              <a:rPr lang="nl-NL" sz="20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​gelijkenis​ gesproken had. </a:t>
            </a:r>
            <a:endParaRPr lang="nl-NL" sz="20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l-NL" sz="20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</a:t>
            </a:r>
            <a:r>
              <a:rPr lang="nl-NL" sz="20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zij lieten Hem verder ongemoeid en gingen weg</a:t>
            </a:r>
            <a:r>
              <a:rPr lang="nl-NL" sz="20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.”</a:t>
            </a:r>
            <a:endParaRPr lang="nl-NL" sz="2000" i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sz="2000" i="1" dirty="0"/>
          </a:p>
        </p:txBody>
      </p:sp>
    </p:spTree>
    <p:extLst>
      <p:ext uri="{BB962C8B-B14F-4D97-AF65-F5344CB8AC3E}">
        <p14:creationId xmlns:p14="http://schemas.microsoft.com/office/powerpoint/2010/main" val="96259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 noChangeAspect="1"/>
          </p:cNvSpPr>
          <p:nvPr>
            <p:ph idx="1"/>
          </p:nvPr>
        </p:nvSpPr>
        <p:spPr>
          <a:xfrm>
            <a:off x="84058" y="68070"/>
            <a:ext cx="2196000" cy="1440000"/>
          </a:xfrm>
          <a:solidFill>
            <a:srgbClr val="37441C"/>
          </a:solidFill>
        </p:spPr>
        <p:txBody>
          <a:bodyPr rIns="0"/>
          <a:lstStyle/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Johannes de Doper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doop en de verzoeking in de </a:t>
            </a: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woestijn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</a:t>
            </a: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naar Galilea – De roeping der eerste </a:t>
            </a: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discipelen</a:t>
            </a: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de synagoge te </a:t>
            </a:r>
            <a:r>
              <a:rPr lang="nl-NL" sz="8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Kafarnaüm</a:t>
            </a: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het huis van Petrus</a:t>
            </a: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een melaatse</a:t>
            </a:r>
          </a:p>
          <a:p>
            <a:pPr marL="0" indent="0">
              <a:buNone/>
            </a:pP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nl-NL" sz="800" dirty="0"/>
          </a:p>
        </p:txBody>
      </p:sp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2349396" y="68070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Genezing van een verlamde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roeping van Levi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vasten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Aren plukken op de Sabbat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b="1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4617628" y="68374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genezing op de Sabbat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Jezus en de onreine geesten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twaalf apostelen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Beëlzebul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zijn verwanten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84058" y="1580246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de bezetene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dochtertje van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Jaïrus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2349396" y="1580246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verwerping te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Nazaret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uitzending van de discipelen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dood van Johannes de Doper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terugkeer van de apostelen en de wonderbare spijziging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gaande over het meer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Genezing in 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Genesaret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4617628" y="1580398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H.7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Twistgesprekken met de Farizeeën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Syrofenicische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vrouw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de doofstomme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87216" y="3092414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H.9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verheerlijking op de berg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een bezeten knaap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2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aankondiging van het lijden 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strijd om de voorrang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Verleiding tot zonde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0" name="Tijdelijke aanduiding voor inhoud 2"/>
          <p:cNvSpPr txBox="1">
            <a:spLocks/>
          </p:cNvSpPr>
          <p:nvPr/>
        </p:nvSpPr>
        <p:spPr>
          <a:xfrm>
            <a:off x="2352554" y="3092414"/>
            <a:ext cx="2196000" cy="1440000"/>
          </a:xfrm>
          <a:prstGeom prst="rect">
            <a:avLst/>
          </a:prstGeom>
          <a:solidFill>
            <a:srgbClr val="2217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esprekken op de reis naar Jeruzalem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zegent de kinderen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rijke jongeling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loon voor het volgen van Jesjoea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3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aankondiging van het lijden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Niet heersen maar dienen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Bartimeüs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1" name="Tijdelijke aanduiding voor inhoud 2"/>
          <p:cNvSpPr txBox="1">
            <a:spLocks/>
          </p:cNvSpPr>
          <p:nvPr/>
        </p:nvSpPr>
        <p:spPr>
          <a:xfrm>
            <a:off x="4620786" y="309241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intocht in Jeruzalem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reiniging van de tempel en de verdorde vijgenboom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naar Jezus’ bevoegdheid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2" name="Tijdelijke aanduiding voor inhoud 2"/>
          <p:cNvSpPr txBox="1">
            <a:spLocks/>
          </p:cNvSpPr>
          <p:nvPr/>
        </p:nvSpPr>
        <p:spPr>
          <a:xfrm>
            <a:off x="6885900" y="68222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zaaier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lamp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 is van het zaad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storm op het meer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3" name="Tijdelijke aanduiding voor inhoud 2"/>
          <p:cNvSpPr txBox="1">
            <a:spLocks/>
          </p:cNvSpPr>
          <p:nvPr/>
        </p:nvSpPr>
        <p:spPr>
          <a:xfrm>
            <a:off x="6885900" y="1580246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H.8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tweede wonderbare spijziging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om een teken en het zuurdesem van de Farizeeën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blinde te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Betsaïda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belijdenis van Petrus en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1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aankondiging van het lijden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4" name="Tijdelijke aanduiding voor inhoud 2"/>
          <p:cNvSpPr txBox="1">
            <a:spLocks/>
          </p:cNvSpPr>
          <p:nvPr/>
        </p:nvSpPr>
        <p:spPr>
          <a:xfrm>
            <a:off x="6889058" y="309241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onrechtvaardige pachters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recht van de Keizer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naar de opstanding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grote gebod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Davids </a:t>
            </a: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oon en Heer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Waarschuwing tegen de </a:t>
            </a: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chriftgeleerden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penninkske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van de weduwe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5" name="Tijdelijke aanduiding voor inhoud 2"/>
          <p:cNvSpPr txBox="1">
            <a:spLocks/>
          </p:cNvSpPr>
          <p:nvPr/>
        </p:nvSpPr>
        <p:spPr>
          <a:xfrm>
            <a:off x="84058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Rede over de laatste dingen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6" name="Tijdelijke aanduiding voor inhoud 2"/>
          <p:cNvSpPr txBox="1">
            <a:spLocks/>
          </p:cNvSpPr>
          <p:nvPr/>
        </p:nvSpPr>
        <p:spPr>
          <a:xfrm>
            <a:off x="2349396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Zalving en het verraad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voorbereiding van de paasmaaltijd De instelling van het Avondmaal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verloochening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voorzegd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Gethsemane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gevangenneming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 de Raad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door Petrus verloochend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7" name="Tijdelijke aanduiding voor inhoud 2"/>
          <p:cNvSpPr txBox="1">
            <a:spLocks/>
          </p:cNvSpPr>
          <p:nvPr/>
        </p:nvSpPr>
        <p:spPr>
          <a:xfrm>
            <a:off x="4617628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voor Pilatus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Barabbas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bespotting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kruisiging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sterven van Jesjoea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begrafenis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8" name="Tijdelijke aanduiding voor inhoud 2"/>
          <p:cNvSpPr txBox="1">
            <a:spLocks/>
          </p:cNvSpPr>
          <p:nvPr/>
        </p:nvSpPr>
        <p:spPr>
          <a:xfrm>
            <a:off x="6885900" y="4604734"/>
            <a:ext cx="2196000" cy="1440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opstanding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Verschijningen van Jesjoea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21" name="Tijdelijke aanduiding voor inhoud 2"/>
          <p:cNvSpPr txBox="1">
            <a:spLocks noChangeAspect="1"/>
          </p:cNvSpPr>
          <p:nvPr/>
        </p:nvSpPr>
        <p:spPr>
          <a:xfrm>
            <a:off x="467544" y="1956208"/>
            <a:ext cx="5760000" cy="3777048"/>
          </a:xfrm>
          <a:prstGeom prst="rect">
            <a:avLst/>
          </a:prstGeom>
          <a:solidFill>
            <a:srgbClr val="37441C"/>
          </a:solidFill>
          <a:ln w="76200">
            <a:solidFill>
              <a:schemeClr val="bg1"/>
            </a:solidFill>
          </a:ln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H.2</a:t>
            </a:r>
          </a:p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Genezing van een verlamde</a:t>
            </a:r>
          </a:p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roeping van Levi</a:t>
            </a:r>
          </a:p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vasten</a:t>
            </a:r>
          </a:p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Aren plukken op </a:t>
            </a:r>
            <a:r>
              <a:rPr lang="nl-NL" sz="20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Sabbat</a:t>
            </a:r>
            <a:endParaRPr lang="nl-NL" sz="2000" b="1" i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000" b="1" i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000" b="1" i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000" b="1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61" y="6020197"/>
            <a:ext cx="91757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372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9144000" cy="658641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Marcus 12: </a:t>
            </a:r>
          </a:p>
          <a:p>
            <a:r>
              <a:rPr lang="nl-NL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r>
              <a:rPr 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 kwamen Sadduceeën tot Hem, die beweren, dat er geen opstanding is, en zij ondervroegen Hem en zeiden: </a:t>
            </a:r>
            <a:r>
              <a:rPr lang="nl-NL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</a:t>
            </a:r>
            <a:r>
              <a:rPr 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Meester [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abbi], 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​Mozes​ heeft ons voorgeschreven, indien iemands broeder sterft en een vrouw nalaat, doch geen ​kind​ achterlaat, dat dan zijn broeder de vrouw moet nemen en voor zijn broeder nakomelingschap verwekken. </a:t>
            </a:r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 waren er zeven broeders. En de eerste nam een vrouw en liet bij zijn sterven geen nakomelingschap achter. </a:t>
            </a:r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de tweede nam haar en stierf zonder nakomelingschap na te laten. En de derde evenzo.</a:t>
            </a:r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geen van die zeven liet nakomelingschap achter. Het laatst van allen stierf ook de vrouw. </a:t>
            </a:r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de opstanding, wanneer zij opstaan, </a:t>
            </a: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 wie van hen zal zij dan de vrouw zijn? Want alle zeven hebben haar tot vrouw gehad.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Jezus​ sprak tot hen: Dwaalt gij niet daarom, dat gij de Schriften niet kent noch de kracht Gods? </a:t>
            </a:r>
            <a:r>
              <a:rPr lang="nl-NL" b="1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</a:t>
            </a: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Want wanneer zij </a:t>
            </a:r>
            <a:r>
              <a:rPr lang="nl-NL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uit de doden opstaan</a:t>
            </a: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huwen zij niet, en worden zij niet ten ​huwelijk​ genomen, maar zij zijn </a:t>
            </a:r>
            <a:r>
              <a:rPr lang="nl-NL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 ​engelen</a:t>
            </a: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​ in de hemelen.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 nu de doden betreft, dat zij opgewekt worden, hebt gij niet gelezen in het ​boek​ van ​Mozes, bij de braamstruik, hoe God tot hem sprak, zeggende: Ik ben de God van ​Abraham​ en de God van ​Isaak​ en de God van ​Jakob? </a:t>
            </a:r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Hij is niet een God van doden, maar van levenden. Gij dwaalt wel zeer.</a:t>
            </a:r>
          </a:p>
          <a:p>
            <a:endParaRPr lang="nl-NL" sz="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een der ​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schriftgeleerden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tot Hem komende, hoorde, dat zij met elkander redetwistten, en overtuigd, dat Hij hun goed geantwoord had, vroeg hij Hem: Welk gebod is het eerste van alle?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Jezus​ antwoordde: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eerste is: Hoor, Israël, de Here, onze God, de Here is één, en gij zult de Here, uw God, ​liefhebben​ uit geheel uw ​hart​ en uit geheel uw ziel en uit geheel uw verstand en uit geheel uw kracht.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31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tweede is dit: Gij zult uw naaste ​liefhebben​ als uzelf. Een ander gebod, groter dan deze, bestaat niet.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de ​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schriftgeleerde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​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Hem: Inderdaad, Meester, naar waarheid hebt Gij gezegd, dat Hij één is en dat er geen ander is dan Hij.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33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Hem lief te hebben uit geheel het ​hart​ en uit geheel het verstand en uit geheel de kracht, en de naaste lief te hebben als zichzelf, is meer dan alle ​brandoffers​ en slachtoffers.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34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​Jezus, ziende, dat hij verstandig geantwoord had,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hem: Gij zijt niet verre van het Koninkrijk Gods. En niemand durfde Hem meer iets vragen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endParaRPr lang="nl-NL" sz="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sz="8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sz="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252382"/>
              </p:ext>
            </p:extLst>
          </p:nvPr>
        </p:nvGraphicFramePr>
        <p:xfrm>
          <a:off x="-48232" y="6489144"/>
          <a:ext cx="919223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Wijn</a:t>
                      </a:r>
                      <a:r>
                        <a:rPr lang="nl-NL" sz="1000" baseline="0" dirty="0" smtClean="0">
                          <a:solidFill>
                            <a:schemeClr val="bg1"/>
                          </a:solidFill>
                        </a:rPr>
                        <a:t>gaard</a:t>
                      </a:r>
                      <a:endParaRPr lang="nl-NL" sz="10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Hoeksteen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Belasting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Opstanding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sp>
        <p:nvSpPr>
          <p:cNvPr id="3" name="Tekstvak 2"/>
          <p:cNvSpPr txBox="1"/>
          <p:nvPr/>
        </p:nvSpPr>
        <p:spPr>
          <a:xfrm>
            <a:off x="2082" y="5301208"/>
            <a:ext cx="9144000" cy="1200329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Sadduceeën</a:t>
            </a:r>
          </a:p>
          <a:p>
            <a:pPr marL="342900" indent="-342900">
              <a:buAutoNum type="arabicPeriod"/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Geen opstanding uit de dood</a:t>
            </a:r>
          </a:p>
          <a:p>
            <a:pPr marL="342900" indent="-342900">
              <a:buAutoNum type="arabicPeriod"/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Geen engelen/geesten</a:t>
            </a:r>
          </a:p>
          <a:p>
            <a:pPr marL="342900" indent="-342900">
              <a:buAutoNum type="arabicPeriod"/>
            </a:pP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Geen bindende </a:t>
            </a:r>
            <a:r>
              <a:rPr lang="nl-NL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halacha</a:t>
            </a:r>
            <a:r>
              <a:rPr lang="nl-NL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maar letterlijke Torah</a:t>
            </a:r>
            <a:endParaRPr lang="nl-NL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24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637821"/>
              </p:ext>
            </p:extLst>
          </p:nvPr>
        </p:nvGraphicFramePr>
        <p:xfrm>
          <a:off x="-48232" y="6489144"/>
          <a:ext cx="919223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Wijn</a:t>
                      </a:r>
                      <a:r>
                        <a:rPr lang="nl-NL" sz="1000" baseline="0" dirty="0" smtClean="0">
                          <a:solidFill>
                            <a:schemeClr val="bg1"/>
                          </a:solidFill>
                        </a:rPr>
                        <a:t>gaard</a:t>
                      </a:r>
                      <a:endParaRPr lang="nl-NL" sz="10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Hoeksteen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Belasting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Opstanding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sp>
        <p:nvSpPr>
          <p:cNvPr id="3" name="Tekstvak 2"/>
          <p:cNvSpPr txBox="1"/>
          <p:nvPr/>
        </p:nvSpPr>
        <p:spPr>
          <a:xfrm>
            <a:off x="-15274" y="0"/>
            <a:ext cx="9144000" cy="2246769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nl-NL" sz="20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nl-NL" sz="2000" b="1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vermelding van </a:t>
            </a:r>
            <a:r>
              <a:rPr lang="nl-NL" sz="2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techiat</a:t>
            </a:r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hametim</a:t>
            </a:r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(herleving der doden)</a:t>
            </a:r>
          </a:p>
          <a:p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Daniël 12: “</a:t>
            </a:r>
            <a:r>
              <a:rPr lang="nl-NL" sz="2000" i="1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Velen </a:t>
            </a:r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 hen die slapen in het stof der aarde, zullen </a:t>
            </a:r>
            <a:r>
              <a:rPr lang="nl-NL" sz="20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ontwaken</a:t>
            </a:r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dezen tot eeuwig leven en genen tot versmading, tot eeuwig afgrijzen</a:t>
            </a:r>
            <a:r>
              <a:rPr lang="nl-NL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.” </a:t>
            </a:r>
          </a:p>
          <a:p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</p:txBody>
      </p:sp>
      <p:sp>
        <p:nvSpPr>
          <p:cNvPr id="2" name="Rechthoek 1"/>
          <p:cNvSpPr/>
          <p:nvPr/>
        </p:nvSpPr>
        <p:spPr>
          <a:xfrm>
            <a:off x="0" y="3933056"/>
            <a:ext cx="9144000" cy="1728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dertiende geloofsprincipe uit het Jodendom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13. Ik 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geloof met volledig geloof dat er 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</a:t>
            </a:r>
            <a:r>
              <a:rPr lang="nl-NL" sz="2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herrijzing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van de doden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zal zijn wanneer dat de wens van de Schepper, Gezegend is Zijn Naam zal zijn; geprezen is Hij, voor altijd tot in de eeuwigheid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endParaRPr lang="nl-NL" sz="2000" b="0" i="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-15274" y="2276872"/>
            <a:ext cx="9144000" cy="1631216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nl-NL" sz="2000" i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Ezechiël </a:t>
            </a:r>
            <a:r>
              <a:rPr lang="nl-NL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37</a:t>
            </a:r>
            <a:r>
              <a:rPr lang="nl-NL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:”</a:t>
            </a:r>
            <a:r>
              <a:rPr lang="nl-NL" sz="2000" i="1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nl-NL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Daarom </a:t>
            </a:r>
            <a:r>
              <a:rPr lang="nl-NL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profeteer en zeg tot hen: Zo zegt de Here </a:t>
            </a:r>
            <a:r>
              <a:rPr lang="nl-NL" sz="2000" i="1" cap="small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Here</a:t>
            </a:r>
            <a:r>
              <a:rPr lang="nl-NL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zie, </a:t>
            </a:r>
            <a:r>
              <a:rPr lang="nl-NL" sz="2000" b="1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Ik open uw graven </a:t>
            </a:r>
            <a:r>
              <a:rPr lang="nl-NL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zal u uit uw graven doen opkomen, o mijn volk, en u brengen naar het land Israëls</a:t>
            </a:r>
            <a:r>
              <a:rPr lang="nl-NL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.”</a:t>
            </a:r>
          </a:p>
          <a:p>
            <a:r>
              <a:rPr lang="nl-NL" sz="20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sz="20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8396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62617"/>
            <a:ext cx="9144000" cy="667875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verhuurde 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die aan pachters, en ging buitenslands.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zond op zijn tijd een ​slaaf​ naar de pachters om van hen (zijn deel) der vruchten van de wijngaard in ontvangst te nemen.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grepen hem, sloegen hem en ​zonden​ hem met lege handen weg.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weder zond hij tot hen een andere ​slaaf​ en die sloegen zij op het hoofd en behandelden zij smadelijk.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zond een andere en die doodden zij, en nog vele anderen, die zij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òf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sloegen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òf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doodden.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Toen had hij nog één over, zijn geliefde zoon. En ten laatste zond hij deze tot hen, zeggende: Mijn zoon zullen zij ontzien.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Maar die pachters zeiden tot elkander: Dit is de erfgenaam; komt, laten wij hem doden en de ​erfenis​ zal aan ons komen.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grepen en doodden hem en wierpen hem buiten de ​wijngaard.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 zal de ​heer​ van de ​wijngaard​ doen? Hij zal komen en de pachters ombrengen en de ​wijngaard​ aan anderen geven. </a:t>
            </a:r>
            <a:r>
              <a:rPr lang="nl-NL" sz="8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Hebt 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gij ook dit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schriftwoord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niet 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gelezen: De 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steen, die de bouwlieden afgekeurd 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hadden, deze 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tot een ​hoeksteen​ geworden;</a:t>
            </a:r>
          </a:p>
          <a:p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 de Here is dit geschied, en het is wonderlijk in onze 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ogen. </a:t>
            </a:r>
            <a:r>
              <a:rPr lang="nl-NL" sz="8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zij trachtten Hem te grijpen, maar zij vreesden de schare; want zij begrepen, dat Hij met het oog op hen die ​gelijkenis​ gesproken had. En zij lieten Hem verder ongemoeid en gingen weg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sz="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​zonden​ tot Hem enige van de Farizeeën en van de ​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Herodianen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​ om Hem in een strikvraag te vangen.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kwamen en zeiden tot Hem: Meester, wij weten, dat Gij waarachtig zijt en dat Gij U aan niemand stoort; want Gij ziet de mensen niet naar de ogen, maar Gij leert de weg Gods in waarheid. Is het geoorloofd de ​keizer​ ​belasting​ te betalen of niet? Zullen wij betalen of niet betalen?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Maar Hij, wetende, dat zij huichelden,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Wat verzoekt gij Mij? Brengt Mij een schelling, en laat Ik die zien.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brachten er een. En Hij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Wiens beeldenaar en opschrift is dit? Zij zeiden tot Hem: Van de ​keizer.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Jezus​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Geeft dan de ​keizer​ wat des keizers is, en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wat Gods is. En zij verwonderden zich zeer over Hem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sz="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er kwamen Sadduceeën tot Hem, die beweren, dat er geen opstanding is, en zij ondervroegen Hem en zeiden: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Meester, ​Mozes​ heeft ons voorgeschreven, indien iemands broeder sterft en een vrouw nalaat, doch geen ​kind​ achterlaat, dat dan zijn broeder de vrouw moet nemen en voor zijn broeder nakomelingschap verwekken.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 waren er zeven broeders. En de eerste nam een vrouw en liet bij zijn sterven geen nakomelingschap achter.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de tweede nam haar en stierf zonder nakomelingschap na te laten. En de derde evenzo.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geen van die zeven liet nakomelingschap achter. Het laatst van allen stierf ook de vrouw.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de opstanding, wanneer zij opstaan, van wie van hen zal zij dan de vrouw zijn? Want alle zeven hebben haar tot vrouw gehad.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Jezus​ sprak tot hen: Dwaalt gij niet daarom, dat gij de Schriften niet kent noch de kracht Gods?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Want wanneer zij uit de doden opstaan, huwen zij niet, en worden zij niet ten ​huwelijk​ genomen, maar zij zijn als ​engelen​ in de hemelen.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 nu de doden betreft, dat zij opgewekt worden, hebt gij niet gelezen in het ​boek​ van ​Mozes, bij de braamstruik, hoe God tot hem sprak, zeggende: Ik ben de God van ​Abraham​ en de God van ​Isaak​ en de God van ​Jakob?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Hij is niet een God van doden, maar van levenden. Gij dwaalt wel zeer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sz="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een der ​</a:t>
            </a:r>
            <a:r>
              <a:rPr lang="nl-NL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schriftgeleerden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tot Hem komende, hoorde, dat zij met elkander redetwistten, en overtuigd, dat Hij hun goed geantwoord had, vroeg hij Hem: Welk gebod is het eerste van alle? </a:t>
            </a:r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Jezus​ antwoordde: </a:t>
            </a:r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eerste is: </a:t>
            </a: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Hoor, Israël, de Here, onze God, de Here is één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gij zult de Here, uw God, ​liefhebben​ uit geheel uw ​hart​ en uit geheel uw ziel en uit geheel uw verstand en uit geheel uw kracht.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31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tweede is dit: </a:t>
            </a: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Gij zult uw naaste ​liefhebben​ als uzelf.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Een ander gebod, groter dan deze, bestaat niet. </a:t>
            </a:r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de ​</a:t>
            </a:r>
            <a:r>
              <a:rPr lang="nl-NL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schriftgeleerde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​ </a:t>
            </a:r>
            <a:r>
              <a:rPr lang="nl-NL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Hem: Inderdaad, Meester, naar waarheid hebt Gij gezegd, dat Hij één is en dat er geen ander is dan Hij. </a:t>
            </a:r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33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Hem lief te hebben uit geheel het ​hart​ en uit geheel het verstand en uit geheel de kracht, en de naaste lief te hebben als zichzelf, is meer dan alle ​brandoffers​ en slachtoffers. </a:t>
            </a:r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34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​Jezus, ziende, dat hij verstandig geantwoord had, </a:t>
            </a:r>
            <a:r>
              <a:rPr lang="nl-NL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hem: Gij zijt niet verre van het Koninkrijk Gods. En niemand durfde Hem meer iets vragen</a:t>
            </a:r>
            <a:r>
              <a:rPr 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307747"/>
              </p:ext>
            </p:extLst>
          </p:nvPr>
        </p:nvGraphicFramePr>
        <p:xfrm>
          <a:off x="-48232" y="6489144"/>
          <a:ext cx="919223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Wijn</a:t>
                      </a:r>
                      <a:r>
                        <a:rPr lang="nl-NL" sz="1000" baseline="0" dirty="0" smtClean="0">
                          <a:solidFill>
                            <a:schemeClr val="bg1"/>
                          </a:solidFill>
                        </a:rPr>
                        <a:t>gaard</a:t>
                      </a:r>
                      <a:endParaRPr lang="nl-NL" sz="10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Hoeksteen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Belasting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Opstanding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Sj’ma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sp>
        <p:nvSpPr>
          <p:cNvPr id="2" name="Tekstvak 1"/>
          <p:cNvSpPr txBox="1"/>
          <p:nvPr/>
        </p:nvSpPr>
        <p:spPr>
          <a:xfrm>
            <a:off x="-14608" y="266745"/>
            <a:ext cx="9144000" cy="353943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tIns="0" rtlCol="0">
            <a:spAutoFit/>
          </a:bodyPr>
          <a:lstStyle/>
          <a:p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nl-NL" sz="2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sofer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</a:t>
            </a:r>
            <a:r>
              <a:rPr lang="he-IL" sz="2000" b="1" dirty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סופר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was het eens met het antwoord van Jesjoea </a:t>
            </a:r>
            <a:endParaRPr lang="nl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-14608" y="-55717"/>
            <a:ext cx="9144000" cy="353943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tIns="0" rtlCol="0">
            <a:spAutoFit/>
          </a:bodyPr>
          <a:lstStyle/>
          <a:p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nl-NL" sz="2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sofer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</a:t>
            </a:r>
            <a:r>
              <a:rPr lang="he-IL" sz="2000" b="1" dirty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סופר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vraagt Jesjoea: Wat is de eerste/belangrijkste </a:t>
            </a:r>
            <a:r>
              <a:rPr lang="nl-NL" sz="20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mitswe</a:t>
            </a:r>
            <a:endParaRPr lang="nl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-2082" y="595636"/>
            <a:ext cx="9144000" cy="723275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tIns="0" rtlCol="0">
            <a:spAutoFit/>
          </a:bodyPr>
          <a:lstStyle/>
          <a:p>
            <a:pPr algn="r"/>
            <a:r>
              <a:rPr lang="he-IL" sz="3200" b="1" dirty="0" smtClean="0">
                <a:cs typeface="+mj-cs"/>
              </a:rPr>
              <a:t>שְׁמַע יִשְׂרָאֵל</a:t>
            </a:r>
            <a:r>
              <a:rPr lang="he-IL" sz="3200" b="1" dirty="0">
                <a:cs typeface="+mj-cs"/>
              </a:rPr>
              <a:t>  יְהוָה </a:t>
            </a:r>
            <a:r>
              <a:rPr lang="he-IL" sz="3200" b="1" dirty="0" smtClean="0">
                <a:cs typeface="+mj-cs"/>
              </a:rPr>
              <a:t>אֱלֹהֵינוּ </a:t>
            </a:r>
            <a:r>
              <a:rPr lang="he-IL" sz="3200" b="1" dirty="0">
                <a:cs typeface="+mj-cs"/>
              </a:rPr>
              <a:t>יְהוָה </a:t>
            </a:r>
            <a:r>
              <a:rPr lang="he-IL" sz="3200" b="1" dirty="0" smtClean="0">
                <a:cs typeface="+mj-cs"/>
              </a:rPr>
              <a:t>אֶחָד</a:t>
            </a:r>
            <a:endParaRPr lang="nl-NL" sz="3200" b="1" dirty="0" smtClean="0">
              <a:cs typeface="+mj-cs"/>
            </a:endParaRPr>
          </a:p>
          <a:p>
            <a:r>
              <a:rPr lang="nl-NL" sz="1200" b="1" i="1" dirty="0" smtClean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Sj’ma Jisraël, Adonai </a:t>
            </a:r>
            <a:r>
              <a:rPr lang="nl-NL" sz="1200" b="1" i="1" dirty="0" err="1" smtClean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elohenoe</a:t>
            </a:r>
            <a:r>
              <a:rPr lang="nl-NL" sz="1200" b="1" i="1" dirty="0" smtClean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, Adonai </a:t>
            </a:r>
            <a:r>
              <a:rPr lang="nl-NL" sz="1200" b="1" i="1" dirty="0" err="1" smtClean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echad</a:t>
            </a:r>
            <a:endParaRPr lang="nl-NL" sz="1200" b="1" i="1" dirty="0"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-2082" y="1287516"/>
            <a:ext cx="9144000" cy="723275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tIns="0" rtlCol="0">
            <a:spAutoFit/>
          </a:bodyPr>
          <a:lstStyle/>
          <a:p>
            <a:pPr algn="r"/>
            <a:r>
              <a:rPr lang="he-IL" sz="3200" b="1" dirty="0" smtClean="0">
                <a:cs typeface="+mj-cs"/>
              </a:rPr>
              <a:t>וְאָהַבְתָּ </a:t>
            </a:r>
            <a:r>
              <a:rPr lang="he-IL" sz="3200" b="1" dirty="0">
                <a:cs typeface="+mj-cs"/>
              </a:rPr>
              <a:t>אֵת יְהוָה </a:t>
            </a:r>
            <a:r>
              <a:rPr lang="he-IL" sz="3200" b="1" dirty="0" smtClean="0">
                <a:cs typeface="+mj-cs"/>
              </a:rPr>
              <a:t>אֱלֹהֶיךָ </a:t>
            </a:r>
            <a:r>
              <a:rPr lang="he-IL" sz="3200" b="1" dirty="0">
                <a:cs typeface="+mj-cs"/>
              </a:rPr>
              <a:t>בְּכָל-לְבָבְךָ וּבְכָל-נַפְשְׁךָ, </a:t>
            </a:r>
            <a:r>
              <a:rPr lang="he-IL" sz="3200" b="1" dirty="0" smtClean="0">
                <a:cs typeface="+mj-cs"/>
              </a:rPr>
              <a:t>וּבְכָל-מְאֹדֶךָ</a:t>
            </a:r>
            <a:endParaRPr lang="nl-NL" sz="3200" b="1" dirty="0" smtClean="0">
              <a:cs typeface="+mj-cs"/>
            </a:endParaRPr>
          </a:p>
          <a:p>
            <a:r>
              <a:rPr lang="nl-NL" sz="1200" b="1" i="1" dirty="0" smtClean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We </a:t>
            </a:r>
            <a:r>
              <a:rPr lang="nl-NL" sz="1200" b="1" i="1" dirty="0" err="1" smtClean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ahawta</a:t>
            </a:r>
            <a:r>
              <a:rPr lang="nl-NL" sz="1200" b="1" i="1" dirty="0" smtClean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et Adonai </a:t>
            </a:r>
            <a:r>
              <a:rPr lang="nl-NL" sz="1200" b="1" i="1" dirty="0" err="1" smtClean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Elohècha</a:t>
            </a:r>
            <a:r>
              <a:rPr lang="nl-NL" sz="1200" b="1" i="1" dirty="0" smtClean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</a:t>
            </a:r>
            <a:r>
              <a:rPr lang="nl-NL" sz="1200" b="1" i="1" dirty="0" err="1" smtClean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bechol</a:t>
            </a:r>
            <a:r>
              <a:rPr lang="nl-NL" sz="1200" b="1" i="1" dirty="0" smtClean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</a:t>
            </a:r>
            <a:r>
              <a:rPr lang="nl-NL" sz="1200" b="1" i="1" dirty="0" err="1" smtClean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lewawecha</a:t>
            </a:r>
            <a:r>
              <a:rPr lang="nl-NL" sz="1200" b="1" i="1" dirty="0" smtClean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</a:t>
            </a:r>
            <a:r>
              <a:rPr lang="nl-NL" sz="1200" b="1" i="1" dirty="0" err="1" smtClean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oewechol</a:t>
            </a:r>
            <a:r>
              <a:rPr lang="nl-NL" sz="1200" b="1" i="1" dirty="0" smtClean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</a:t>
            </a:r>
            <a:r>
              <a:rPr lang="nl-NL" sz="1200" b="1" i="1" dirty="0" err="1" smtClean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nafsjècha</a:t>
            </a:r>
            <a:r>
              <a:rPr lang="nl-NL" sz="1200" b="1" i="1" dirty="0" smtClean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</a:t>
            </a:r>
            <a:r>
              <a:rPr lang="nl-NL" sz="1200" b="1" i="1" dirty="0" err="1" smtClean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oewechol</a:t>
            </a:r>
            <a:r>
              <a:rPr lang="nl-NL" sz="1200" b="1" i="1" dirty="0" smtClean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</a:t>
            </a:r>
            <a:r>
              <a:rPr lang="nl-NL" sz="1200" b="1" i="1" dirty="0" err="1" smtClean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meodècha</a:t>
            </a:r>
            <a:r>
              <a:rPr lang="nl-NL" sz="1200" b="1" i="1" dirty="0" smtClean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[Deut.6:4)</a:t>
            </a:r>
            <a:endParaRPr lang="nl-NL" sz="1200" b="1" i="1" dirty="0"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-14608" y="1955153"/>
            <a:ext cx="9144000" cy="723275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tIns="0" rtlCol="0">
            <a:spAutoFit/>
          </a:bodyPr>
          <a:lstStyle/>
          <a:p>
            <a:pPr algn="r"/>
            <a:r>
              <a:rPr lang="he-IL" sz="3200" dirty="0"/>
              <a:t>ו</a:t>
            </a:r>
            <a:r>
              <a:rPr lang="he-IL" sz="3200" b="1" dirty="0">
                <a:cs typeface="+mj-cs"/>
              </a:rPr>
              <a:t>ְאָהַבְתָּ לְרֵעֲךָ </a:t>
            </a:r>
            <a:r>
              <a:rPr lang="he-IL" sz="3200" b="1" dirty="0" smtClean="0">
                <a:cs typeface="+mj-cs"/>
              </a:rPr>
              <a:t>כָּמוֹךָ</a:t>
            </a:r>
            <a:r>
              <a:rPr lang="he-IL" sz="3200" b="1" dirty="0">
                <a:cs typeface="+mj-cs"/>
              </a:rPr>
              <a:t> </a:t>
            </a:r>
            <a:endParaRPr lang="nl-NL" sz="3200" b="1" dirty="0" smtClean="0">
              <a:cs typeface="+mj-cs"/>
            </a:endParaRPr>
          </a:p>
          <a:p>
            <a:r>
              <a:rPr lang="nl-NL" sz="1200" b="1" i="1" dirty="0" smtClean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We </a:t>
            </a:r>
            <a:r>
              <a:rPr lang="nl-NL" sz="1200" b="1" i="1" dirty="0" err="1" smtClean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ahawta</a:t>
            </a:r>
            <a:r>
              <a:rPr lang="nl-NL" sz="1200" b="1" i="1" dirty="0" smtClean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</a:t>
            </a:r>
            <a:r>
              <a:rPr lang="nl-NL" sz="1200" b="1" i="1" dirty="0" err="1" smtClean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lereacha</a:t>
            </a:r>
            <a:r>
              <a:rPr lang="nl-NL" sz="1200" b="1" i="1" dirty="0" smtClean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</a:t>
            </a:r>
            <a:r>
              <a:rPr lang="nl-NL" sz="1200" b="1" i="1" dirty="0" err="1" smtClean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kamocha</a:t>
            </a:r>
            <a:r>
              <a:rPr lang="nl-NL" sz="1200" b="1" i="1" dirty="0" smtClean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 (Lev.19:18b)</a:t>
            </a:r>
            <a:endParaRPr lang="nl-NL" sz="1200" b="1" i="1" dirty="0"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5640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he &quot;Shema&quot; window at Temple Valley Beth Shal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5" r="8308" b="10322"/>
          <a:stretch/>
        </p:blipFill>
        <p:spPr bwMode="auto">
          <a:xfrm>
            <a:off x="-36512" y="3163"/>
            <a:ext cx="9180512" cy="562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845294"/>
              </p:ext>
            </p:extLst>
          </p:nvPr>
        </p:nvGraphicFramePr>
        <p:xfrm>
          <a:off x="-48232" y="6489144"/>
          <a:ext cx="919223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Wijn</a:t>
                      </a:r>
                      <a:r>
                        <a:rPr lang="nl-NL" sz="1000" baseline="0" dirty="0" smtClean="0">
                          <a:solidFill>
                            <a:schemeClr val="bg1"/>
                          </a:solidFill>
                        </a:rPr>
                        <a:t>gaard</a:t>
                      </a:r>
                      <a:endParaRPr lang="nl-NL" sz="10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Hoeksteen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Belasting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Opstanding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Sj’ma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sp>
        <p:nvSpPr>
          <p:cNvPr id="6" name="Tekstvak 5"/>
          <p:cNvSpPr txBox="1"/>
          <p:nvPr/>
        </p:nvSpPr>
        <p:spPr>
          <a:xfrm>
            <a:off x="-14608" y="5307305"/>
            <a:ext cx="9144000" cy="353943"/>
          </a:xfrm>
          <a:prstGeom prst="rect">
            <a:avLst/>
          </a:prstGeom>
          <a:solidFill>
            <a:schemeClr val="tx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tIns="0" rtlCol="0">
            <a:spAutoFit/>
          </a:bodyPr>
          <a:lstStyle/>
          <a:p>
            <a:pPr algn="ctr"/>
            <a:r>
              <a:rPr lang="en-US" sz="2000" b="1" dirty="0" smtClean="0"/>
              <a:t>Het </a:t>
            </a:r>
            <a:r>
              <a:rPr lang="en-US" sz="2000" b="1" dirty="0"/>
              <a:t>"</a:t>
            </a:r>
            <a:r>
              <a:rPr lang="en-US" sz="2000" b="1" dirty="0" err="1" smtClean="0"/>
              <a:t>Sjema</a:t>
            </a:r>
            <a:r>
              <a:rPr lang="en-US" sz="2000" b="1" dirty="0"/>
              <a:t>" </a:t>
            </a:r>
            <a:r>
              <a:rPr lang="en-US" sz="2000" b="1" dirty="0" smtClean="0"/>
              <a:t>op het </a:t>
            </a:r>
            <a:r>
              <a:rPr lang="en-US" sz="2000" b="1" dirty="0" err="1" smtClean="0"/>
              <a:t>gebrandschilderde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raam</a:t>
            </a:r>
            <a:r>
              <a:rPr lang="en-US" sz="2000" b="1" dirty="0" smtClean="0"/>
              <a:t> van de Temple </a:t>
            </a:r>
            <a:r>
              <a:rPr lang="en-US" sz="2000" b="1" dirty="0"/>
              <a:t>Valley Beth Shalom</a:t>
            </a:r>
            <a:endParaRPr lang="nl-NL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2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794"/>
            <a:ext cx="9253989" cy="684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kstvak 15"/>
          <p:cNvSpPr txBox="1"/>
          <p:nvPr/>
        </p:nvSpPr>
        <p:spPr>
          <a:xfrm>
            <a:off x="1475656" y="2793122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HART VAN TORAH</a:t>
            </a:r>
            <a:endParaRPr lang="nl-NL" sz="4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2655364"/>
              </p:ext>
            </p:extLst>
          </p:nvPr>
        </p:nvGraphicFramePr>
        <p:xfrm>
          <a:off x="-48232" y="6489144"/>
          <a:ext cx="919223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Wijn</a:t>
                      </a:r>
                      <a:r>
                        <a:rPr lang="nl-NL" sz="1000" baseline="0" dirty="0" smtClean="0">
                          <a:solidFill>
                            <a:schemeClr val="bg1"/>
                          </a:solidFill>
                        </a:rPr>
                        <a:t>gaard</a:t>
                      </a:r>
                      <a:endParaRPr lang="nl-NL" sz="10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Hoeksteen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Belasting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Opstanding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Sj’ma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90" y="86996"/>
            <a:ext cx="3816350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993" y="86996"/>
            <a:ext cx="3786187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62" y="3498056"/>
            <a:ext cx="7416000" cy="3249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512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3215"/>
            <a:ext cx="9144000" cy="684000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endParaRPr lang="nl-NL" sz="8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sz="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sz="8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sz="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sz="8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sz="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sz="8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sz="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sz="8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sz="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sz="8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sz="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sz="8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nl-NL" sz="8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Hij begon tot hen in ​gelijkenissen​ te spreken. Een mens plantte een ​wijngaard​ en zette er een heg omheen en groef een wijnpersbak en bouwde een ​toren​ en hij verhuurde die aan pachters, en ging buitenslands.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zond op zijn tijd een ​slaaf​ naar de pachters om van hen (zijn deel) der vruchten van de wijngaard in ontvangst te nemen.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grepen hem, sloegen hem en ​zonden​ hem met lege handen weg.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weder zond hij tot hen een andere ​slaaf​ en die sloegen zij op het hoofd en behandelden zij smadelijk.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zond een andere en die doodden zij, en nog vele anderen, die zij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òf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sloegen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òf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doodden.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Toen had hij nog één over, zijn geliefde zoon. En ten laatste zond hij deze tot hen, zeggende: Mijn zoon zullen zij ontzien.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Maar die pachters zeiden tot elkander: Dit is de erfgenaam; komt, laten wij hem doden en de ​erfenis​ zal aan ons komen.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grepen en doodden hem en wierpen hem buiten de ​wijngaard.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 zal de ​heer​ van de ​wijngaard​ doen? Hij zal komen en de pachters ombrengen en de ​wijngaard​ aan anderen geven. </a:t>
            </a:r>
            <a:r>
              <a:rPr lang="nl-NL" sz="8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Hebt 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gij ook dit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schriftwoord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niet 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gelezen: De 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steen, die de bouwlieden afgekeurd 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hadden, deze 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tot een ​hoeksteen​ geworden;</a:t>
            </a:r>
          </a:p>
          <a:p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 de Here is dit geschied, en het is wonderlijk in onze 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ogen. </a:t>
            </a:r>
            <a:r>
              <a:rPr lang="nl-NL" sz="8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zij trachtten Hem te grijpen, maar zij vreesden de schare; want zij begrepen, dat Hij met het oog op hen die ​gelijkenis​ gesproken had. En zij lieten Hem verder ongemoeid en gingen weg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sz="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​zonden​ tot Hem enige van de Farizeeën en van de ​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Herodianen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​ om Hem in een strikvraag te vangen.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kwamen en zeiden tot Hem: Meester, wij weten, dat Gij waarachtig zijt en dat Gij U aan niemand stoort; want Gij ziet de mensen niet naar de ogen, maar Gij leert de weg Gods in waarheid. Is het geoorloofd de ​keizer​ ​belasting​ te betalen of niet? Zullen wij betalen of niet betalen?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Maar Hij, wetende, dat zij huichelden,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Wat verzoekt gij Mij? Brengt Mij een schelling, en laat Ik die zien.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brachten er een. En Hij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Wiens beeldenaar en opschrift is dit? Zij zeiden tot Hem: Van de ​keizer.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Jezus​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Geeft dan de ​keizer​ wat des keizers is, en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wat Gods is. En zij verwonderden zich zeer over Hem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sz="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er kwamen Sadduceeën tot Hem, die beweren, dat er geen opstanding is, en zij ondervroegen Hem en zeiden: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Meester, ​Mozes​ heeft ons voorgeschreven, indien iemands broeder sterft en een vrouw nalaat, doch geen ​kind​ achterlaat, dat dan zijn broeder de vrouw moet nemen en voor zijn broeder nakomelingschap verwekken.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 waren er zeven broeders. En de eerste nam een vrouw en liet bij zijn sterven geen nakomelingschap achter.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de tweede nam haar en stierf zonder nakomelingschap na te laten. En de derde evenzo.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geen van die zeven liet nakomelingschap achter. Het laatst van allen stierf ook de vrouw.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de opstanding, wanneer zij opstaan, van wie van hen zal zij dan de vrouw zijn? Want alle zeven hebben haar tot vrouw gehad.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Jezus​ sprak tot hen: Dwaalt gij niet daarom, dat gij de Schriften niet kent noch de kracht Gods?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Want wanneer zij uit de doden opstaan, huwen zij niet, en worden zij niet ten ​huwelijk​ genomen, maar zij zijn als ​engelen​ in de hemelen.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 nu de doden betreft, dat zij opgewekt worden, hebt gij niet gelezen in het ​boek​ van ​Mozes, bij de braamstruik, hoe God tot hem sprak, zeggende: Ik ben de God van ​Abraham​ en de God van ​Isaak​ en de God van ​Jakob?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Hij is niet een God van doden, maar van levenden. Gij dwaalt wel zeer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sz="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een der ​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schriftgeleerden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tot Hem komende, hoorde, dat zij met elkander redetwistten, en overtuigd, dat Hij hun goed geantwoord had, vroeg hij Hem: Welk gebod is het eerste van alle?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Jezus​ antwoordde: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eerste is: Hoor, Israël, de Here, onze God, de Here is één, en gij zult de Here, uw God, ​liefhebben​ uit geheel uw ​hart​ en uit geheel uw ziel en uit geheel uw verstand en uit geheel uw kracht.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31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tweede is dit: Gij zult uw naaste ​liefhebben​ als uzelf. Een ander gebod, groter dan deze, bestaat niet.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de ​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schriftgeleerde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​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Hem: Inderdaad, Meester, naar waarheid hebt Gij gezegd, dat Hij één is en dat er geen ander is dan Hij.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33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Hem lief te hebben uit geheel het ​hart​ en uit geheel het verstand en uit geheel de kracht, en de naaste lief te hebben als zichzelf, is meer dan alle ​brandoffers​ en slachtoffers.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34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​Jezus, ziende, dat hij verstandig geantwoord had,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hem: Gij zijt niet verre van het Koninkrijk Gods. En niemand durfde Hem meer iets vragen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sz="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​Jezus​ antwoordde bij zijn onderwijs in de tempel en </a:t>
            </a:r>
            <a:r>
              <a:rPr lang="nl-NL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Hoe zeggen de ​</a:t>
            </a:r>
            <a:r>
              <a:rPr lang="nl-NL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schriftgeleerden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dat de ​Christus​ een ​</a:t>
            </a: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zoon van ​David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​ is? </a:t>
            </a:r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36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David​ zelf heeft door de ​heilige​ Geest​ </a:t>
            </a:r>
            <a:r>
              <a:rPr 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gezegd: De 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Here heeft gezegd tot mijn </a:t>
            </a:r>
            <a:r>
              <a:rPr 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Here: Zet 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 aan mijn </a:t>
            </a:r>
            <a:r>
              <a:rPr 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rechterhand, totdat 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Ik uw vijanden onder uw voeten gelegd heb.</a:t>
            </a:r>
          </a:p>
          <a:p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37a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David​ zelf noemt Hem Here, en hoe kan Hij dan zijn zoon zijn?</a:t>
            </a:r>
          </a:p>
          <a:p>
            <a:endParaRPr lang="nl-NL" sz="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37b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het merendeel van de schare hoorde Hem gaarne.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38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zijn onderwijs: Wacht u voor de ​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schriftgeleerden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die gesteld zijn op het wandelen in lange gewaden en op begroetingen op de markten,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39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op erezetels in de ​synagogen​ en eerste plaatsen bij de maaltijden,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die de ​huizen​ der ​weduwen​ opeten en voor de schijn lange ​gebeden​ uitspreken: dezen zullen een zwaarder oordeel ontvangen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sz="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6730063"/>
              </p:ext>
            </p:extLst>
          </p:nvPr>
        </p:nvGraphicFramePr>
        <p:xfrm>
          <a:off x="-48232" y="6489144"/>
          <a:ext cx="919223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Wijn</a:t>
                      </a:r>
                      <a:r>
                        <a:rPr lang="nl-NL" sz="1000" baseline="0" dirty="0" smtClean="0">
                          <a:solidFill>
                            <a:schemeClr val="bg1"/>
                          </a:solidFill>
                        </a:rPr>
                        <a:t>gaard</a:t>
                      </a:r>
                      <a:endParaRPr lang="nl-NL" sz="10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Hoeksteen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Belasting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Opstanding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Sj’ma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Ben David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grpSp>
        <p:nvGrpSpPr>
          <p:cNvPr id="7" name="Groep 6"/>
          <p:cNvGrpSpPr/>
          <p:nvPr/>
        </p:nvGrpSpPr>
        <p:grpSpPr>
          <a:xfrm>
            <a:off x="0" y="0"/>
            <a:ext cx="9144000" cy="5075224"/>
            <a:chOff x="0" y="0"/>
            <a:chExt cx="9144000" cy="5075224"/>
          </a:xfrm>
        </p:grpSpPr>
        <p:sp>
          <p:nvSpPr>
            <p:cNvPr id="6" name="Rechthoek 5"/>
            <p:cNvSpPr/>
            <p:nvPr/>
          </p:nvSpPr>
          <p:spPr>
            <a:xfrm>
              <a:off x="0" y="3215"/>
              <a:ext cx="9144000" cy="5072009"/>
            </a:xfrm>
            <a:prstGeom prst="rect">
              <a:avLst/>
            </a:prstGeom>
            <a:solidFill>
              <a:srgbClr val="3A2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7410" name="Picture 2" descr="Afbeeldingsresultaat voor SOFER TORAH PAINTI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22" r="1741" b="7735"/>
            <a:stretch/>
          </p:blipFill>
          <p:spPr bwMode="auto">
            <a:xfrm>
              <a:off x="573116" y="0"/>
              <a:ext cx="7959324" cy="507522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4364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3215"/>
            <a:ext cx="9144000" cy="64325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Marcus 12: </a:t>
            </a:r>
          </a:p>
          <a:p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begon tot hen in ​gelijkenissen​ te spreken. Een mens plantte een ​wijngaard​ en zette er een heg omheen en groef een wijnpersbak en bouwde een ​toren​ en hij verhuurde die aan pachters, en ging buitenslands.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zond op zijn tijd een ​slaaf​ naar de pachters om van hen (zijn deel) der vruchten van de wijngaard in ontvangst te nemen.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grepen hem, sloegen hem en ​zonden​ hem met lege handen weg.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weder zond hij tot hen een andere ​slaaf​ en die sloegen zij op het hoofd en behandelden zij smadelijk.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zond een andere en die doodden zij, en nog vele anderen, die zij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òf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sloegen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òf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doodden.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Toen had hij nog één over, zijn geliefde zoon. En ten laatste zond hij deze tot hen, zeggende: Mijn zoon zullen zij ontzien.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Maar die pachters zeiden tot elkander: Dit is de erfgenaam; komt, laten wij hem doden en de ​erfenis​ zal aan ons komen.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grepen en doodden hem en wierpen hem buiten de ​wijngaard.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 zal de ​heer​ van de ​wijngaard​ doen? Hij zal komen en de pachters ombrengen en de ​wijngaard​ aan anderen geven. </a:t>
            </a:r>
            <a:r>
              <a:rPr lang="nl-NL" sz="8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Hebt 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gij ook dit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schriftwoord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niet 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gelezen: De 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steen, die de bouwlieden afgekeurd 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hadden, deze 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tot een ​hoeksteen​ geworden;</a:t>
            </a:r>
          </a:p>
          <a:p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 de Here is dit geschied, en het is wonderlijk in onze 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ogen. </a:t>
            </a:r>
            <a:r>
              <a:rPr lang="nl-NL" sz="8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zij trachtten Hem te grijpen, maar zij vreesden de schare; want zij begrepen, dat Hij met het oog op hen die ​gelijkenis​ gesproken had. En zij lieten Hem verder ongemoeid en gingen weg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sz="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​zonden​ tot Hem enige van de Farizeeën en van de ​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Herodianen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​ om Hem in een strikvraag te vangen.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kwamen en zeiden tot Hem: Meester, wij weten, dat Gij waarachtig zijt en dat Gij U aan niemand stoort; want Gij ziet de mensen niet naar de ogen, maar Gij leert de weg Gods in waarheid. Is het geoorloofd de ​keizer​ ​belasting​ te betalen of niet? Zullen wij betalen of niet betalen?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Maar Hij, wetende, dat zij huichelden,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Wat verzoekt gij Mij? Brengt Mij een schelling, en laat Ik die zien.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brachten er een. En Hij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Wiens beeldenaar en opschrift is dit? Zij zeiden tot Hem: Van de ​keizer.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Jezus​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Geeft dan de ​keizer​ wat des keizers is, en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wat Gods is. En zij verwonderden zich zeer over Hem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sz="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er kwamen Sadduceeën tot Hem, die beweren, dat er geen opstanding is, en zij ondervroegen Hem en zeiden: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Meester, ​Mozes​ heeft ons voorgeschreven, indien iemands broeder sterft en een vrouw nalaat, doch geen ​kind​ achterlaat, dat dan zijn broeder de vrouw moet nemen en voor zijn broeder nakomelingschap verwekken.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 waren er zeven broeders. En de eerste nam een vrouw en liet bij zijn sterven geen nakomelingschap achter.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de tweede nam haar en stierf zonder nakomelingschap na te laten. En de derde evenzo.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geen van die zeven liet nakomelingschap achter. Het laatst van allen stierf ook de vrouw.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de opstanding, wanneer zij opstaan, van wie van hen zal zij dan de vrouw zijn? Want alle zeven hebben haar tot vrouw gehad.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Jezus​ sprak tot hen: Dwaalt gij niet daarom, dat gij de Schriften niet kent noch de kracht Gods?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Want wanneer zij uit de doden opstaan, huwen zij niet, en worden zij niet ten ​huwelijk​ genomen, maar zij zijn als ​engelen​ in de hemelen.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 nu de doden betreft, dat zij opgewekt worden, hebt gij niet gelezen in het ​boek​ van ​Mozes, bij de braamstruik, hoe God tot hem sprak, zeggende: Ik ben de God van ​Abraham​ en de God van ​Isaak​ en de God van ​Jakob?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Hij is niet een God van doden, maar van levenden. Gij dwaalt wel zeer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sz="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een der ​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schriftgeleerden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tot Hem komende, hoorde, dat zij met elkander redetwistten, en overtuigd, dat Hij hun goed geantwoord had, vroeg hij Hem: Welk gebod is het eerste van alle?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Jezus​ antwoordde: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eerste is: Hoor, Israël, de Here, onze God, de Here is één, en gij zult de Here, uw God, ​liefhebben​ uit geheel uw ​hart​ en uit geheel uw ziel en uit geheel uw verstand en uit geheel uw kracht.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31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tweede is dit: Gij zult uw naaste ​liefhebben​ als uzelf. Een ander gebod, groter dan deze, bestaat niet.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de ​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schriftgeleerde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​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Hem: Inderdaad, Meester, naar waarheid hebt Gij gezegd, dat Hij één is en dat er geen ander is dan Hij.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33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Hem lief te hebben uit geheel het ​hart​ en uit geheel het verstand en uit geheel de kracht, en de naaste lief te hebben als zichzelf, is meer dan alle ​brandoffers​ en slachtoffers.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34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​Jezus, ziende, dat hij verstandig geantwoord had,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hem: Gij zijt niet verre van het Koninkrijk Gods. En niemand durfde Hem meer iets vragen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sz="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​Jezus​ antwoordde bij zijn onderwijs in de tempel en </a:t>
            </a:r>
            <a:r>
              <a:rPr lang="nl-NL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Hoe zeggen de ​</a:t>
            </a:r>
            <a:r>
              <a:rPr lang="nl-NL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schriftgeleerden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 de </a:t>
            </a:r>
            <a:r>
              <a:rPr lang="nl-NL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​Messias </a:t>
            </a: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​zoon van ​David​ is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 </a:t>
            </a:r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36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David​ zelf heeft door de ​heilige​ Geest​ </a:t>
            </a:r>
            <a:r>
              <a:rPr 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gezegd: De 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Here heeft gezegd tot mijn </a:t>
            </a:r>
            <a:r>
              <a:rPr 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Here: Zet 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 aan mijn </a:t>
            </a:r>
            <a:r>
              <a:rPr 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rechterhand, </a:t>
            </a:r>
            <a:r>
              <a:rPr lang="nl-NL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totdat </a:t>
            </a: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Ik uw vijanden onder uw voeten gelegd </a:t>
            </a:r>
            <a:r>
              <a:rPr lang="nl-NL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heb</a:t>
            </a:r>
            <a:r>
              <a:rPr 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nl-NL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37a</a:t>
            </a:r>
            <a:r>
              <a:rPr 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David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​ zelf noemt Hem Here, en hoe kan Hij dan zijn zoon zijn?</a:t>
            </a:r>
          </a:p>
          <a:p>
            <a:endParaRPr lang="nl-NL" sz="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37b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het merendeel van de schare hoorde Hem gaarne.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38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zijn onderwijs: Wacht u voor de ​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schriftgeleerden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die gesteld zijn op het wandelen in lange gewaden en op begroetingen op de markten,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39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op erezetels in de ​synagogen​ en eerste plaatsen bij de maaltijden,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die de ​huizen​ der ​weduwen​ opeten en voor de schijn lange ​gebeden​ uitspreken: dezen zullen een zwaarder oordeel ontvangen.</a:t>
            </a:r>
          </a:p>
          <a:p>
            <a:endParaRPr lang="nl-NL" sz="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41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ging tegenover de offerkist zitten en zag met aandacht, hoe de schare kopergeld wierp in de offerkist. En vele rijken wierpen er veel in.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42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er kwam een arme ​weduwe, die er twee koperstukjes in wierp, dat is een duit.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43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riep zijn discipelen en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Voorwaar, Ik zeg u, deze arme ​weduwe​ heeft het meeste in de offerkist geworpen van allen, die er iets in geworpen hebben.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44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Want allen hebben erin geworpen van hun overvloed, maar zij heeft van haar armoede erin geworpen, al wat zij had, haar ganse levensonderhoud.</a:t>
            </a:r>
          </a:p>
          <a:p>
            <a:endParaRPr lang="nl-NL" sz="8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5582716"/>
              </p:ext>
            </p:extLst>
          </p:nvPr>
        </p:nvGraphicFramePr>
        <p:xfrm>
          <a:off x="-48232" y="6489144"/>
          <a:ext cx="919223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Wijn</a:t>
                      </a:r>
                      <a:r>
                        <a:rPr lang="nl-NL" sz="1000" baseline="0" dirty="0" smtClean="0">
                          <a:solidFill>
                            <a:schemeClr val="bg1"/>
                          </a:solidFill>
                        </a:rPr>
                        <a:t>gaard</a:t>
                      </a:r>
                      <a:endParaRPr lang="nl-NL" sz="10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Hoeksteen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Belasting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Opstanding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Sj’ma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Ben David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sp>
        <p:nvSpPr>
          <p:cNvPr id="2" name="Rechthoek 1"/>
          <p:cNvSpPr/>
          <p:nvPr/>
        </p:nvSpPr>
        <p:spPr>
          <a:xfrm>
            <a:off x="530967" y="620688"/>
            <a:ext cx="8081058" cy="2769989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he-IL" sz="4400" b="1" dirty="0" smtClean="0">
                <a:cs typeface="+mj-cs"/>
              </a:rPr>
              <a:t>בֶּן־דָּוִד</a:t>
            </a:r>
            <a:endParaRPr lang="nl-NL" sz="4400" b="1" dirty="0" smtClean="0">
              <a:cs typeface="+mj-cs"/>
            </a:endParaRPr>
          </a:p>
          <a:p>
            <a:pPr algn="ctr"/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Ben David</a:t>
            </a:r>
          </a:p>
          <a:p>
            <a:pPr algn="ctr"/>
            <a:endParaRPr lang="nl-NL" sz="20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l-NL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Chabad</a:t>
            </a:r>
            <a:r>
              <a:rPr lang="nl-NL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De term </a:t>
            </a:r>
            <a:r>
              <a:rPr lang="nl-NL" i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Mashiach</a:t>
            </a:r>
            <a:r>
              <a:rPr lang="nl-NL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nl-NL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verwijst altijd naar </a:t>
            </a:r>
            <a:r>
              <a:rPr lang="nl-NL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Mashiach</a:t>
            </a:r>
            <a:r>
              <a:rPr lang="nl-NL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ben David </a:t>
            </a:r>
            <a:endParaRPr lang="nl-NL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l-NL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nl-NL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Mashiach</a:t>
            </a:r>
            <a:r>
              <a:rPr lang="nl-NL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nakomeling van David) van de stam </a:t>
            </a:r>
            <a:r>
              <a:rPr lang="nl-NL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Juda</a:t>
            </a:r>
            <a:r>
              <a:rPr lang="nl-NL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endParaRPr lang="nl-NL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l-NL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Hij </a:t>
            </a:r>
            <a:r>
              <a:rPr lang="nl-NL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de feitelijke (uiteindelijke) verlosser </a:t>
            </a:r>
            <a:endParaRPr lang="nl-NL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l-NL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die </a:t>
            </a:r>
            <a:r>
              <a:rPr lang="nl-NL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zal regeren in het Messiaanse tijdperk. </a:t>
            </a:r>
            <a:endParaRPr lang="nl-NL" i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l-NL" i="1" dirty="0"/>
              <a:t>http://www.chabad.org</a:t>
            </a:r>
          </a:p>
        </p:txBody>
      </p:sp>
      <p:sp>
        <p:nvSpPr>
          <p:cNvPr id="3" name="PIJL-OMLAAG 2"/>
          <p:cNvSpPr/>
          <p:nvPr/>
        </p:nvSpPr>
        <p:spPr>
          <a:xfrm>
            <a:off x="2339752" y="5229200"/>
            <a:ext cx="4752528" cy="1080120"/>
          </a:xfrm>
          <a:prstGeom prst="downArrow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Citaat </a:t>
            </a:r>
          </a:p>
          <a:p>
            <a:pPr algn="ctr"/>
            <a:r>
              <a:rPr lang="nl-NL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uit Psalm 110 </a:t>
            </a:r>
            <a:endParaRPr lang="nl-NL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16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081313"/>
              </p:ext>
            </p:extLst>
          </p:nvPr>
        </p:nvGraphicFramePr>
        <p:xfrm>
          <a:off x="-48232" y="6489144"/>
          <a:ext cx="919223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Wijn</a:t>
                      </a:r>
                      <a:r>
                        <a:rPr lang="nl-NL" sz="1000" baseline="0" dirty="0" smtClean="0">
                          <a:solidFill>
                            <a:schemeClr val="bg1"/>
                          </a:solidFill>
                        </a:rPr>
                        <a:t>gaard</a:t>
                      </a:r>
                      <a:endParaRPr lang="nl-NL" sz="10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Hoeksteen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Belasting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Opstanding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Sj’ma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Ben David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sp>
        <p:nvSpPr>
          <p:cNvPr id="3" name="Rechthoek 2"/>
          <p:cNvSpPr/>
          <p:nvPr/>
        </p:nvSpPr>
        <p:spPr>
          <a:xfrm>
            <a:off x="-24586" y="0"/>
            <a:ext cx="4835485" cy="409342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nl-NL" sz="20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Psalm 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110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algn="ctr"/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</a:t>
            </a:r>
            <a:r>
              <a:rPr lang="nl-NL" sz="20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 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​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David </a:t>
            </a:r>
          </a:p>
          <a:p>
            <a:pPr algn="ctr"/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he-I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לְדָוִד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</a:t>
            </a:r>
            <a:r>
              <a:rPr lang="nl-NL" sz="2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David]. </a:t>
            </a:r>
          </a:p>
          <a:p>
            <a:pPr algn="ctr"/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psalm.</a:t>
            </a:r>
          </a:p>
          <a:p>
            <a:pPr algn="ctr"/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</a:t>
            </a:r>
            <a:r>
              <a:rPr lang="he-I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מִזְמוֹר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</a:t>
            </a:r>
            <a:r>
              <a:rPr lang="nl-NL" sz="2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mizmor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 </a:t>
            </a:r>
          </a:p>
          <a:p>
            <a:pPr algn="ctr"/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Aldus 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luidt het woord des </a:t>
            </a:r>
            <a:r>
              <a:rPr lang="nl-NL" sz="2000" cap="smal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Heren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tot mijn 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Here:</a:t>
            </a:r>
          </a:p>
          <a:p>
            <a:pPr algn="ctr"/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Zet 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 aan mijn 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rechterhand, totdat 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Ik uw vijanden </a:t>
            </a:r>
            <a:endParaRPr lang="nl-NL" sz="20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gelegd heb </a:t>
            </a:r>
          </a:p>
          <a:p>
            <a:pPr algn="ctr"/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 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voetbank </a:t>
            </a:r>
            <a:endParaRPr lang="nl-NL" sz="20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 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uw voeten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.”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899" y="0"/>
            <a:ext cx="4354806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hoek 5"/>
          <p:cNvSpPr/>
          <p:nvPr/>
        </p:nvSpPr>
        <p:spPr>
          <a:xfrm>
            <a:off x="-1" y="4077072"/>
            <a:ext cx="4810899" cy="175432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Dan.7: </a:t>
            </a:r>
            <a:r>
              <a:rPr 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nl-NL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  <a:r>
              <a:rPr 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Ik 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bleef toekijken in de nachtgezichten en zie, met de wolken des hemels kwam iemand gelijk een ​mensenzoon; hij begaf zich tot de Oude van dagen, en men leidde hem voor </a:t>
            </a:r>
            <a:r>
              <a:rPr lang="nl-N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deze”  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4911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0"/>
            <a:ext cx="9144000" cy="658641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Marcus 12: </a:t>
            </a:r>
          </a:p>
          <a:p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begon tot hen in ​gelijkenissen​ te spreken. Een mens plantte een ​wijngaard​ en zette er een heg omheen en groef een wijnpersbak en bouwde een ​toren​ en hij verhuurde die aan pachters, en ging buitenslands.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zond op zijn tijd een ​slaaf​ naar de pachters om van hen (zijn deel) der vruchten van de wijngaard in ontvangst te nemen.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grepen hem, sloegen hem en ​zonden​ hem met lege handen weg.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weder zond hij tot hen een andere ​slaaf​ en die sloegen zij op het hoofd en behandelden zij smadelijk.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zond een andere en die doodden zij, en nog vele anderen, die zij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òf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sloegen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òf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doodden.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Toen had hij nog één over, zijn geliefde zoon. En ten laatste zond hij deze tot hen, zeggende: Mijn zoon zullen zij ontzien.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Maar die pachters zeiden tot elkander: Dit is de erfgenaam; komt, laten wij hem doden en de ​erfenis​ zal aan ons komen.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grepen en doodden hem en wierpen hem buiten de ​wijngaard.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 zal de ​heer​ van de ​wijngaard​ doen? Hij zal komen en de pachters ombrengen en de ​wijngaard​ aan anderen geven. </a:t>
            </a:r>
            <a:r>
              <a:rPr lang="nl-NL" sz="8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Hebt 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gij ook dit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schriftwoord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niet 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gelezen: De 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steen, die de bouwlieden afgekeurd 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hadden, deze 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tot een ​hoeksteen​ geworden;</a:t>
            </a:r>
          </a:p>
          <a:p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 de Here is dit geschied, en het is wonderlijk in onze 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ogen. </a:t>
            </a:r>
            <a:r>
              <a:rPr lang="nl-NL" sz="8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zij trachtten Hem te grijpen, maar zij vreesden de schare; want zij begrepen, dat Hij met het oog op hen die ​gelijkenis​ gesproken had. En zij lieten Hem verder ongemoeid en gingen weg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sz="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​zonden​ tot Hem enige van de Farizeeën en van de ​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Herodianen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​ om Hem in een strikvraag te vangen.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kwamen en zeiden tot Hem: Meester, wij weten, dat Gij waarachtig zijt en dat Gij U aan niemand stoort; want Gij ziet de mensen niet naar de ogen, maar Gij leert de weg Gods in waarheid. Is het geoorloofd de ​keizer​ ​belasting​ te betalen of niet? Zullen wij betalen of niet betalen?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Maar Hij, wetende, dat zij huichelden,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Wat verzoekt gij Mij? Brengt Mij een schelling, en laat Ik die zien.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brachten er een. En Hij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Wiens beeldenaar en opschrift is dit? Zij zeiden tot Hem: Van de ​keizer.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Jezus​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Geeft dan de ​keizer​ wat des keizers is, en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wat Gods is. En zij verwonderden zich zeer over Hem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sz="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er kwamen Sadduceeën tot Hem, die beweren, dat er geen opstanding is, en zij ondervroegen Hem en zeiden: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Meester, ​Mozes​ heeft ons voorgeschreven, indien iemands broeder sterft en een vrouw nalaat, doch geen ​kind​ achterlaat, dat dan zijn broeder de vrouw moet nemen en voor zijn broeder nakomelingschap verwekken.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 waren er zeven broeders. En de eerste nam een vrouw en liet bij zijn sterven geen nakomelingschap achter.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de tweede nam haar en stierf zonder nakomelingschap na te laten. En de derde evenzo.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geen van die zeven liet nakomelingschap achter. Het laatst van allen stierf ook de vrouw.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de opstanding, wanneer zij opstaan, van wie van hen zal zij dan de vrouw zijn? Want alle zeven hebben haar tot vrouw gehad.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Jezus​ sprak tot hen: Dwaalt gij niet daarom, dat gij de Schriften niet kent noch de kracht Gods?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Want wanneer zij uit de doden opstaan, huwen zij niet, en worden zij niet ten ​huwelijk​ genomen, maar zij zijn als ​engelen​ in de hemelen.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 nu de doden betreft, dat zij opgewekt worden, hebt gij niet gelezen in het ​boek​ van ​Mozes, bij de braamstruik, hoe God tot hem sprak, zeggende: Ik ben de God van ​Abraham​ en de God van ​Isaak​ en de God van ​Jakob?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Hij is niet een God van doden, maar van levenden. Gij dwaalt wel zeer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sz="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een der ​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schriftgeleerden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tot Hem komende, hoorde, dat zij met elkander redetwistten, en overtuigd, dat Hij hun goed geantwoord had, vroeg hij Hem: Welk gebod is het eerste van alle?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Jezus​ antwoordde: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eerste is: Hoor, Israël, de Here, onze God, de Here is één, en gij zult de Here, uw God, ​liefhebben​ uit geheel uw ​hart​ en uit geheel uw ziel en uit geheel uw verstand en uit geheel uw kracht.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31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tweede is dit: Gij zult uw naaste ​liefhebben​ als uzelf. Een ander gebod, groter dan deze, bestaat niet.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de ​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schriftgeleerde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​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Hem: Inderdaad, Meester, naar waarheid hebt Gij gezegd, dat Hij één is en dat er geen ander is dan Hij.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33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Hem lief te hebben uit geheel het ​hart​ en uit geheel het verstand en uit geheel de kracht, en de naaste lief te hebben als zichzelf, is meer dan alle ​brandoffers​ en slachtoffers.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34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​Jezus, ziende, dat hij verstandig geantwoord had,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hem: Gij zijt niet verre van het Koninkrijk Gods. En niemand durfde Hem meer iets vragen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sz="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​Jezus​ antwoordde bij zijn onderwijs in de tempel en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Hoe zeggen de ​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schriftgeleerden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dat de ​Christus​ een ​zoon van ​David​ is?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36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David​ zelf heeft door de ​heilige​ Geest​ 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gezegd: De 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Here heeft gezegd tot mijn 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Here: Zet 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 aan mijn 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rechterhand, totdat 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Ik uw vijanden onder uw voeten gelegd heb.</a:t>
            </a:r>
          </a:p>
          <a:p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37a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David​ zelf noemt Hem Here, en hoe kan Hij dan zijn zoon zijn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nl-NL" sz="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37b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het merendeel van de schare </a:t>
            </a: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hoorde Hem gaarne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 </a:t>
            </a:r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38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zijn onderwijs: Wacht u voor de ​</a:t>
            </a:r>
            <a:r>
              <a:rPr lang="nl-NL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schriftgeleerden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die gesteld zijn op het wandelen in lange gewaden en op begroetingen op de markten, </a:t>
            </a:r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39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op erezetels in de ​synagogen​ en eerste plaatsen bij de maaltijden, </a:t>
            </a:r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die de ​huizen​ der ​weduwen​ opeten en voor de schijn lange ​gebeden​ uitspreken: dezen zullen een zwaarder oordeel ontvangen.</a:t>
            </a:r>
          </a:p>
          <a:p>
            <a:endParaRPr lang="nl-NL" sz="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41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ging tegenover de offerkist zitten en zag met aandacht, hoe de schare kopergeld wierp in de offerkist. En vele rijken wierpen er veel in.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42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er kwam een arme ​weduwe, die er twee koperstukjes in wierp, dat is een duit.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43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riep zijn discipelen en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Voorwaar, Ik zeg u, deze arme ​weduwe​ heeft het meeste in de offerkist geworpen van allen, die er iets in geworpen hebben.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44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Want allen hebben erin geworpen van hun overvloed, maar zij heeft van haar armoede erin geworpen, al wat zij had, haar ganse levensonderhoud.</a:t>
            </a:r>
          </a:p>
          <a:p>
            <a:endParaRPr lang="nl-NL" sz="8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820321"/>
              </p:ext>
            </p:extLst>
          </p:nvPr>
        </p:nvGraphicFramePr>
        <p:xfrm>
          <a:off x="-48232" y="6489144"/>
          <a:ext cx="919223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Wijn</a:t>
                      </a:r>
                      <a:r>
                        <a:rPr lang="nl-NL" sz="1000" baseline="0" dirty="0" smtClean="0">
                          <a:solidFill>
                            <a:schemeClr val="bg1"/>
                          </a:solidFill>
                        </a:rPr>
                        <a:t>gaard</a:t>
                      </a:r>
                      <a:endParaRPr lang="nl-NL" sz="10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Hoeksteen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Belasting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Opstanding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Sj’ma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Ben David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  <a:p>
                      <a:pPr algn="ctr"/>
                      <a:r>
                        <a:rPr lang="nl-NL" sz="1000" dirty="0" err="1" smtClean="0">
                          <a:solidFill>
                            <a:schemeClr val="bg1"/>
                          </a:solidFill>
                        </a:rPr>
                        <a:t>Soferiem</a:t>
                      </a:r>
                      <a:endParaRPr lang="nl-NL" sz="10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sp>
        <p:nvSpPr>
          <p:cNvPr id="2" name="Rechthoek 1"/>
          <p:cNvSpPr/>
          <p:nvPr/>
        </p:nvSpPr>
        <p:spPr>
          <a:xfrm>
            <a:off x="0" y="5805264"/>
            <a:ext cx="9144000" cy="52322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l-GR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ἡδέως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nl-NL" sz="2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hedeos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graag, verwant aan </a:t>
            </a:r>
            <a:r>
              <a:rPr lang="nl-NL" sz="2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hedus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zoet, aangenaam</a:t>
            </a:r>
            <a:r>
              <a:rPr lang="el-GR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nl-NL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35496" y="3429000"/>
            <a:ext cx="9119385" cy="684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Neh.8:5  “De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r>
              <a:rPr lang="nl-NL" sz="20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schriftgeleerde</a:t>
            </a:r>
            <a:r>
              <a:rPr lang="nl-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Ezra” </a:t>
            </a:r>
            <a:r>
              <a:rPr lang="he-IL" sz="2000" b="1" dirty="0" smtClean="0">
                <a:cs typeface="+mj-cs"/>
              </a:rPr>
              <a:t>עֶזְרָא הַסֵּפֶר</a:t>
            </a:r>
            <a:r>
              <a:rPr lang="nl-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</a:t>
            </a:r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- </a:t>
            </a:r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Ezra ha </a:t>
            </a:r>
            <a:r>
              <a:rPr lang="nl-NL" sz="20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sofér</a:t>
            </a:r>
            <a:endParaRPr lang="nl-NL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19" y="323405"/>
            <a:ext cx="9180000" cy="3187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729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0" y="-315416"/>
            <a:ext cx="9144000" cy="701730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Marcus 12: </a:t>
            </a:r>
          </a:p>
          <a:p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begon tot hen in ​gelijkenissen​ te spreken. Een mens plantte een ​wijngaard​ en zette er een heg omheen en groef een wijnpersbak en bouwde een ​toren​ en hij verhuurde die aan pachters, en ging buitenslands.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zond op zijn tijd een ​slaaf​ naar de pachters om van hen (zijn deel) der vruchten van de wijngaard in ontvangst te nemen.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grepen hem, sloegen hem en ​zonden​ hem met lege handen weg.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weder zond hij tot hen een andere ​slaaf​ en die sloegen zij op het hoofd en behandelden zij smadelijk.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zond een andere en die doodden zij, en nog vele anderen, die zij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òf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sloegen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òf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doodden.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Toen had hij nog één over, zijn geliefde zoon. En ten laatste zond hij deze tot hen, zeggende: Mijn zoon zullen zij ontzien.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Maar die pachters zeiden tot elkander: Dit is de erfgenaam; komt, laten wij hem doden en de ​erfenis​ zal aan ons komen.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grepen en doodden hem en wierpen hem buiten de ​wijngaard.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 zal de ​heer​ van de ​wijngaard​ doen? Hij zal komen en de pachters ombrengen en de ​wijngaard​ aan anderen geven. </a:t>
            </a:r>
            <a:r>
              <a:rPr lang="nl-NL" sz="8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Hebt 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gij ook dit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schriftwoord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niet 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gelezen: De 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steen, die de bouwlieden afgekeurd 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hadden, deze 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tot een ​hoeksteen​ geworden;</a:t>
            </a:r>
          </a:p>
          <a:p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 de Here is dit geschied, en het is wonderlijk in onze 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ogen. </a:t>
            </a:r>
            <a:r>
              <a:rPr lang="nl-NL" sz="800" baseline="30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zij trachtten Hem te grijpen, maar zij vreesden de schare; want zij begrepen, dat Hij met het oog op hen die ​gelijkenis​ gesproken had. En zij lieten Hem verder ongemoeid en gingen weg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sz="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​zonden​ tot Hem enige van de Farizeeën en van de ​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Herodianen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​ om Hem in een strikvraag te vangen.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kwamen en zeiden tot Hem: Meester, wij weten, dat Gij waarachtig zijt en dat Gij U aan niemand stoort; want Gij ziet de mensen niet naar de ogen, maar Gij leert de weg Gods in waarheid. Is het geoorloofd de ​keizer​ ​belasting​ te betalen of niet? Zullen wij betalen of niet betalen?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Maar Hij, wetende, dat zij huichelden,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Wat verzoekt gij Mij? Brengt Mij een schelling, en laat Ik die zien.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zij brachten er een. En Hij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Wiens beeldenaar en opschrift is dit? Zij zeiden tot Hem: Van de ​keizer.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Jezus​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Geeft dan de ​keizer​ wat des keizers is, en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wat Gods is. En zij verwonderden zich zeer over Hem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sz="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er kwamen Sadduceeën tot Hem, die beweren, dat er geen opstanding is, en zij ondervroegen Hem en zeiden: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Meester, ​Mozes​ heeft ons voorgeschreven, indien iemands broeder sterft en een vrouw nalaat, doch geen ​kind​ achterlaat, dat dan zijn broeder de vrouw moet nemen en voor zijn broeder nakomelingschap verwekken.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 waren er zeven broeders. En de eerste nam een vrouw en liet bij zijn sterven geen nakomelingschap achter.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de tweede nam haar en stierf zonder nakomelingschap na te laten. En de derde evenzo.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geen van die zeven liet nakomelingschap achter. Het laatst van allen stierf ook de vrouw.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de opstanding, wanneer zij opstaan, van wie van hen zal zij dan de vrouw zijn? Want alle zeven hebben haar tot vrouw gehad.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Jezus​ sprak tot hen: Dwaalt gij niet daarom, dat gij de Schriften niet kent noch de kracht Gods?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Want wanneer zij uit de doden opstaan, huwen zij niet, en worden zij niet ten ​huwelijk​ genomen, maar zij zijn als ​engelen​ in de hemelen.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 nu de doden betreft, dat zij opgewekt worden, hebt gij niet gelezen in het ​boek​ van ​Mozes, bij de braamstruik, hoe God tot hem sprak, zeggende: Ik ben de God van ​Abraham​ en de God van ​Isaak​ en de God van ​Jakob?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Hij is niet een God van doden, maar van levenden. Gij dwaalt wel zeer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sz="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28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een der ​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schriftgeleerden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tot Hem komende, hoorde, dat zij met elkander redetwistten, en overtuigd, dat Hij hun goed geantwoord had, vroeg hij Hem: Welk gebod is het eerste van alle?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Jezus​ antwoordde: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eerste is: Hoor, Israël, de Here, onze God, de Here is één, en gij zult de Here, uw God, ​liefhebben​ uit geheel uw ​hart​ en uit geheel uw ziel en uit geheel uw verstand en uit geheel uw kracht.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31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tweede is dit: Gij zult uw naaste ​liefhebben​ als uzelf. Een ander gebod, groter dan deze, bestaat niet.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de ​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schriftgeleerde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​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Hem: Inderdaad, Meester, naar waarheid hebt Gij gezegd, dat Hij één is en dat er geen ander is dan Hij.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33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Hem lief te hebben uit geheel het ​hart​ en uit geheel het verstand en uit geheel de kracht, en de naaste lief te hebben als zichzelf, is meer dan alle ​brandoffers​ en slachtoffers.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34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​Jezus, ziende, dat hij verstandig geantwoord had,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hem: Gij zijt niet verre van het Koninkrijk Gods. En niemand durfde Hem meer iets vragen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sz="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​Jezus​ antwoordde bij zijn onderwijs in de tempel en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Hoe zeggen de ​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schriftgeleerden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dat de ​Christus​ een ​zoon van ​David​ is?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36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David​ zelf heeft door de ​heilige​ Geest​ 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gezegd: De 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Here heeft gezegd tot mijn 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Here: Zet 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 aan mijn 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rechterhand, totdat 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Ik uw vijanden onder uw voeten gelegd heb.</a:t>
            </a:r>
          </a:p>
          <a:p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37a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David​ zelf noemt Hem Here, en hoe kan Hij dan zijn zoon zijn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nl-NL" sz="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37b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het merendeel van de schare hoorde Hem gaarne.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38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zijn onderwijs: Wacht u voor de ​</a:t>
            </a:r>
            <a:r>
              <a:rPr lang="nl-NL" sz="8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schriftgeleerden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die gesteld zijn op het wandelen in lange gewaden en op begroetingen op de markten,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39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op erezetels in de ​synagogen​ en eerste plaatsen bij de maaltijden, </a:t>
            </a:r>
            <a:r>
              <a:rPr lang="nl-NL" sz="800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</a:t>
            </a:r>
            <a:r>
              <a:rPr lang="nl-NL" sz="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die de ​huizen​ der ​weduwen​ opeten en voor de schijn lange ​gebeden​ uitspreken: dezen zullen een zwaarder oordeel ontvangen</a:t>
            </a:r>
            <a:r>
              <a:rPr lang="nl-NL" sz="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nl-NL" sz="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41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ging tegenover de offerkist zitten en zag met aandacht, hoe de schare kopergeld wierp in de offerkist. En vele rijken wierpen er veel in. </a:t>
            </a:r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42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er kwam een arme ​weduwe, die er twee koperstukjes in wierp, dat is een duit. </a:t>
            </a:r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43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Hij riep zijn discipelen en </a:t>
            </a:r>
            <a:r>
              <a:rPr lang="nl-NL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zeide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tot hen: Voorwaar, Ik zeg u, deze </a:t>
            </a:r>
            <a:r>
              <a:rPr lang="nl-NL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arme ​weduwe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​ heeft het meeste in de offerkist geworpen van allen, die er iets in geworpen hebben.</a:t>
            </a:r>
            <a:r>
              <a:rPr lang="nl-NL" baseline="30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44</a:t>
            </a:r>
            <a:r>
              <a:rPr lang="nl-NL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Want allen hebben erin geworpen van hun overvloed, maar zij heeft van haar armoede erin geworpen, al wat zij had, haar ganse levensonderhoud.</a:t>
            </a:r>
          </a:p>
          <a:p>
            <a:endParaRPr lang="nl-NL" sz="8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9764934"/>
              </p:ext>
            </p:extLst>
          </p:nvPr>
        </p:nvGraphicFramePr>
        <p:xfrm>
          <a:off x="-48232" y="6489144"/>
          <a:ext cx="919223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Wijn</a:t>
                      </a:r>
                      <a:r>
                        <a:rPr lang="nl-NL" sz="1000" baseline="0" dirty="0" smtClean="0">
                          <a:solidFill>
                            <a:schemeClr val="bg1"/>
                          </a:solidFill>
                        </a:rPr>
                        <a:t>gaard</a:t>
                      </a:r>
                      <a:endParaRPr lang="nl-NL" sz="10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Hoeksteen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Belasting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Opstanding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Sj’ma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Ben David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  <a:p>
                      <a:pPr algn="ctr"/>
                      <a:r>
                        <a:rPr lang="nl-NL" sz="1000" dirty="0" err="1" smtClean="0">
                          <a:solidFill>
                            <a:schemeClr val="bg1"/>
                          </a:solidFill>
                        </a:rPr>
                        <a:t>Soferiem</a:t>
                      </a:r>
                      <a:endParaRPr lang="nl-NL" sz="10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schatkist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sp>
        <p:nvSpPr>
          <p:cNvPr id="2" name="Tekstvak 1"/>
          <p:cNvSpPr txBox="1"/>
          <p:nvPr/>
        </p:nvSpPr>
        <p:spPr>
          <a:xfrm>
            <a:off x="0" y="2517864"/>
            <a:ext cx="9144000" cy="1631216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nl-NL" sz="4000" b="1" dirty="0" smtClean="0">
                <a:cs typeface="+mj-cs"/>
              </a:rPr>
              <a:t> </a:t>
            </a:r>
            <a:r>
              <a:rPr lang="he-IL" sz="4000" b="1" dirty="0">
                <a:cs typeface="+mj-cs"/>
              </a:rPr>
              <a:t>אֲרוֹן הַאוֹצָר</a:t>
            </a:r>
            <a:endParaRPr lang="nl-NL" sz="4000" b="1" dirty="0" smtClean="0">
              <a:cs typeface="+mj-cs"/>
            </a:endParaRPr>
          </a:p>
          <a:p>
            <a:r>
              <a:rPr lang="nl-NL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nl-NL" sz="2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ron</a:t>
            </a:r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ha </a:t>
            </a:r>
            <a:r>
              <a:rPr lang="nl-NL" sz="2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ótsar</a:t>
            </a:r>
            <a:endParaRPr lang="nl-NL" sz="20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nl-NL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ó</a:t>
            </a:r>
            <a:r>
              <a:rPr lang="nl-NL" sz="2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tsar</a:t>
            </a:r>
            <a:r>
              <a:rPr lang="nl-NL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schat, voorraad, rijkdom</a:t>
            </a:r>
          </a:p>
          <a:p>
            <a:r>
              <a:rPr lang="nl-NL" sz="2000" b="1" dirty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v</a:t>
            </a:r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an </a:t>
            </a:r>
            <a:r>
              <a:rPr lang="he-IL" sz="2000" b="1" dirty="0" smtClean="0">
                <a:cs typeface="+mj-cs"/>
              </a:rPr>
              <a:t>אָצַר</a:t>
            </a:r>
            <a:r>
              <a:rPr lang="nl-NL" sz="2000" b="1" dirty="0" smtClean="0"/>
              <a:t> </a:t>
            </a:r>
            <a:r>
              <a:rPr lang="nl-NL" sz="20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atsar</a:t>
            </a:r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ophopen, opslaan, voorraad</a:t>
            </a:r>
            <a:endParaRPr lang="nl-NL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28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 noChangeAspect="1"/>
          </p:cNvSpPr>
          <p:nvPr>
            <p:ph idx="1"/>
          </p:nvPr>
        </p:nvSpPr>
        <p:spPr>
          <a:xfrm>
            <a:off x="84058" y="68070"/>
            <a:ext cx="2196000" cy="1440000"/>
          </a:xfrm>
          <a:solidFill>
            <a:srgbClr val="37441C"/>
          </a:solidFill>
        </p:spPr>
        <p:txBody>
          <a:bodyPr rIns="0"/>
          <a:lstStyle/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Johannes de Doper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doop en de verzoeking in de </a:t>
            </a: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woestijn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</a:t>
            </a: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naar Galilea – De roeping der eerste </a:t>
            </a: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discipelen</a:t>
            </a: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de synagoge te </a:t>
            </a:r>
            <a:r>
              <a:rPr lang="nl-NL" sz="8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Kafarnaüm</a:t>
            </a: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het huis van Petrus</a:t>
            </a: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een melaatse</a:t>
            </a:r>
          </a:p>
          <a:p>
            <a:pPr marL="0" indent="0">
              <a:buNone/>
            </a:pP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nl-NL" sz="800" dirty="0"/>
          </a:p>
        </p:txBody>
      </p:sp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2349396" y="68070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Genezing van een verlamde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roeping van Levi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vasten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Aren plukken op de Sabbat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b="1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4617628" y="68374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genezing op de Sabbat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de onreine geesten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twaalf apostelen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Beëlzebul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zijn verwanten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84058" y="1580246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de bezetene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dochtertje van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Jaïrus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2349396" y="1580246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verwerping te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Nazaret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uitzending van de discipelen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dood van Johannes de Doper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terugkeer van de apostelen en de wonderbare spijziging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gaande over het meer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Genezing in 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Genesaret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4617628" y="1580398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H.7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Twistgesprekken met de Farizeeën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Syrofenicische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vrouw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de doofstomme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87216" y="3092414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H.9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verheerlijking op de berg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een bezeten knaap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2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aankondiging van het lijden 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strijd om de voorrang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Verleiding tot zonde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0" name="Tijdelijke aanduiding voor inhoud 2"/>
          <p:cNvSpPr txBox="1">
            <a:spLocks/>
          </p:cNvSpPr>
          <p:nvPr/>
        </p:nvSpPr>
        <p:spPr>
          <a:xfrm>
            <a:off x="2352554" y="3092414"/>
            <a:ext cx="2196000" cy="1440000"/>
          </a:xfrm>
          <a:prstGeom prst="rect">
            <a:avLst/>
          </a:prstGeom>
          <a:solidFill>
            <a:srgbClr val="2217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esprekken op de reis naar Jeruzalem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zegent de kinderen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rijke jongeling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loon voor het volgen van Jesjoea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3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aankondiging van het lijden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Niet heersen maar dienen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Bartimeüs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1" name="Tijdelijke aanduiding voor inhoud 2"/>
          <p:cNvSpPr txBox="1">
            <a:spLocks/>
          </p:cNvSpPr>
          <p:nvPr/>
        </p:nvSpPr>
        <p:spPr>
          <a:xfrm>
            <a:off x="4620786" y="309241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intocht in Jeruzalem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reiniging van de tempel en de verdorde vijgenboom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naar Jezus’ bevoegdheid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2" name="Tijdelijke aanduiding voor inhoud 2"/>
          <p:cNvSpPr txBox="1">
            <a:spLocks/>
          </p:cNvSpPr>
          <p:nvPr/>
        </p:nvSpPr>
        <p:spPr>
          <a:xfrm>
            <a:off x="6885900" y="68222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zaaier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lamp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 is van het zaad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storm op het meer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3" name="Tijdelijke aanduiding voor inhoud 2"/>
          <p:cNvSpPr txBox="1">
            <a:spLocks/>
          </p:cNvSpPr>
          <p:nvPr/>
        </p:nvSpPr>
        <p:spPr>
          <a:xfrm>
            <a:off x="6885900" y="1580246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H.8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tweede wonderbare spijziging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om een teken en het zuurdesem van de Farizeeën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blinde te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Betsaïda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belijdenis van Petrus en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1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aankondiging van het lijden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4" name="Tijdelijke aanduiding voor inhoud 2"/>
          <p:cNvSpPr txBox="1">
            <a:spLocks/>
          </p:cNvSpPr>
          <p:nvPr/>
        </p:nvSpPr>
        <p:spPr>
          <a:xfrm>
            <a:off x="6889058" y="309241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onrechtvaardige pachters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recht van de Keizer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naar de opstanding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grote gebod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Davids </a:t>
            </a: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oon en Heer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Waarschuwing tegen de </a:t>
            </a: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chriftgeleerden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penninkske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van de weduwe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5" name="Tijdelijke aanduiding voor inhoud 2"/>
          <p:cNvSpPr txBox="1">
            <a:spLocks/>
          </p:cNvSpPr>
          <p:nvPr/>
        </p:nvSpPr>
        <p:spPr>
          <a:xfrm>
            <a:off x="84058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Rede over de laatste dingen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6" name="Tijdelijke aanduiding voor inhoud 2"/>
          <p:cNvSpPr txBox="1">
            <a:spLocks/>
          </p:cNvSpPr>
          <p:nvPr/>
        </p:nvSpPr>
        <p:spPr>
          <a:xfrm>
            <a:off x="2349396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Zalving en het verraad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voorbereiding van de paasmaaltijd De instelling van het Avondmaal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verloochening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voorzegd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Gethsemane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gevangenneming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 de Raad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door Petrus verloochend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7" name="Tijdelijke aanduiding voor inhoud 2"/>
          <p:cNvSpPr txBox="1">
            <a:spLocks/>
          </p:cNvSpPr>
          <p:nvPr/>
        </p:nvSpPr>
        <p:spPr>
          <a:xfrm>
            <a:off x="4617628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voor Pilatus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Barabbas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bespotting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kruisiging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sterven van Jesjoea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begrafenis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8" name="Tijdelijke aanduiding voor inhoud 2"/>
          <p:cNvSpPr txBox="1">
            <a:spLocks/>
          </p:cNvSpPr>
          <p:nvPr/>
        </p:nvSpPr>
        <p:spPr>
          <a:xfrm>
            <a:off x="6885900" y="4604734"/>
            <a:ext cx="2196000" cy="1440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opstanding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Verschijningen van Jesjoea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20" name="Tijdelijke aanduiding voor inhoud 2"/>
          <p:cNvSpPr txBox="1">
            <a:spLocks/>
          </p:cNvSpPr>
          <p:nvPr/>
        </p:nvSpPr>
        <p:spPr>
          <a:xfrm>
            <a:off x="3203848" y="1196752"/>
            <a:ext cx="5719314" cy="3793138"/>
          </a:xfrm>
          <a:prstGeom prst="rect">
            <a:avLst/>
          </a:prstGeom>
          <a:solidFill>
            <a:srgbClr val="37441C"/>
          </a:solidFill>
          <a:ln w="76200">
            <a:solidFill>
              <a:schemeClr val="bg1"/>
            </a:solidFill>
          </a:ln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H.3</a:t>
            </a:r>
          </a:p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genezing op de Sabbat</a:t>
            </a:r>
          </a:p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de onreine geesten</a:t>
            </a:r>
          </a:p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twaalf apostelen</a:t>
            </a:r>
          </a:p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Beëlzebul</a:t>
            </a:r>
          </a:p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zijn verwanten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20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0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000" b="1" dirty="0">
              <a:solidFill>
                <a:prstClr val="black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61" y="6020197"/>
            <a:ext cx="91757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590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636087"/>
              </p:ext>
            </p:extLst>
          </p:nvPr>
        </p:nvGraphicFramePr>
        <p:xfrm>
          <a:off x="-48232" y="6489144"/>
          <a:ext cx="919223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Wijn</a:t>
                      </a:r>
                      <a:r>
                        <a:rPr lang="nl-NL" sz="1000" baseline="0" dirty="0" smtClean="0">
                          <a:solidFill>
                            <a:schemeClr val="bg1"/>
                          </a:solidFill>
                        </a:rPr>
                        <a:t>gaard</a:t>
                      </a:r>
                      <a:endParaRPr lang="nl-NL" sz="10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Hoeksteen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Belasting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Opstanding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Sj’ma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Ben David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  <a:p>
                      <a:pPr algn="ctr"/>
                      <a:r>
                        <a:rPr lang="nl-NL" sz="1000" dirty="0" err="1" smtClean="0">
                          <a:solidFill>
                            <a:schemeClr val="bg1"/>
                          </a:solidFill>
                        </a:rPr>
                        <a:t>Soferiem</a:t>
                      </a:r>
                      <a:endParaRPr lang="nl-NL" sz="10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sp>
        <p:nvSpPr>
          <p:cNvPr id="2" name="Rechthoek 1"/>
          <p:cNvSpPr/>
          <p:nvPr/>
        </p:nvSpPr>
        <p:spPr>
          <a:xfrm>
            <a:off x="0" y="3783732"/>
            <a:ext cx="9144000" cy="707886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Matth.5: </a:t>
            </a:r>
            <a:r>
              <a:rPr lang="nl-NL" sz="20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Zalig de </a:t>
            </a:r>
            <a:r>
              <a:rPr lang="nl-NL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armen van </a:t>
            </a:r>
            <a:r>
              <a:rPr lang="nl-NL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geest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want 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hunner is het Koninkrijk der hemelen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el-GR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nl-NL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11460" y="4516006"/>
            <a:ext cx="9144000" cy="707886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Luc.6: 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Zalig, gij</a:t>
            </a:r>
            <a:r>
              <a:rPr lang="nl-NL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armen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want uwer is het Koninkrijk 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Gods. </a:t>
            </a:r>
            <a:r>
              <a:rPr lang="nl-NL" sz="2000" baseline="30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Zalig</a:t>
            </a:r>
            <a:r>
              <a:rPr lang="nl-NL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gij, die nu hongert, want gij zult verzadigd </a:t>
            </a:r>
            <a:r>
              <a:rPr lang="nl-NL" sz="20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worden.</a:t>
            </a:r>
            <a:r>
              <a:rPr lang="el-GR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nl-NL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10444" y="5261138"/>
            <a:ext cx="9144000" cy="40011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nl-NL" sz="20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Armoede en rijkdom worden bepaald door je eigen bewustzijn</a:t>
            </a:r>
            <a:r>
              <a:rPr lang="el-GR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nl-NL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64" y="-27385"/>
            <a:ext cx="9180000" cy="3799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hthoek 4"/>
          <p:cNvSpPr/>
          <p:nvPr/>
        </p:nvSpPr>
        <p:spPr>
          <a:xfrm>
            <a:off x="2915816" y="1700808"/>
            <a:ext cx="5184576" cy="181588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he-IL" sz="3200" b="1" dirty="0" smtClean="0">
                <a:solidFill>
                  <a:schemeClr val="bg1"/>
                </a:solidFill>
                <a:cs typeface="+mj-cs"/>
              </a:rPr>
              <a:t>אֶבְיוֹן</a:t>
            </a:r>
            <a:endParaRPr lang="nl-NL" sz="3200" b="1" dirty="0" smtClean="0">
              <a:solidFill>
                <a:schemeClr val="bg1"/>
              </a:solidFill>
              <a:cs typeface="+mj-cs"/>
            </a:endParaRPr>
          </a:p>
          <a:p>
            <a:pPr algn="ctr"/>
            <a:r>
              <a:rPr lang="nl-NL" sz="2400" b="1" dirty="0" err="1" smtClean="0">
                <a:solidFill>
                  <a:schemeClr val="bg1"/>
                </a:solidFill>
                <a:cs typeface="+mj-cs"/>
              </a:rPr>
              <a:t>eboon</a:t>
            </a:r>
            <a:r>
              <a:rPr lang="nl-NL" sz="2400" b="1" dirty="0" smtClean="0">
                <a:solidFill>
                  <a:schemeClr val="bg1"/>
                </a:solidFill>
                <a:cs typeface="+mj-cs"/>
              </a:rPr>
              <a:t>: behoeftig, arm </a:t>
            </a:r>
          </a:p>
          <a:p>
            <a:pPr algn="ctr"/>
            <a:r>
              <a:rPr lang="nl-NL" sz="2400" dirty="0">
                <a:solidFill>
                  <a:schemeClr val="bg1"/>
                </a:solidFill>
                <a:cs typeface="+mj-cs"/>
              </a:rPr>
              <a:t>v</a:t>
            </a:r>
            <a:r>
              <a:rPr lang="nl-NL" sz="2400" dirty="0" smtClean="0">
                <a:solidFill>
                  <a:schemeClr val="bg1"/>
                </a:solidFill>
                <a:cs typeface="+mj-cs"/>
              </a:rPr>
              <a:t>a</a:t>
            </a:r>
            <a:r>
              <a:rPr lang="nl-NL" sz="2400" i="1" dirty="0" smtClean="0">
                <a:solidFill>
                  <a:schemeClr val="bg1"/>
                </a:solidFill>
                <a:cs typeface="+mj-cs"/>
              </a:rPr>
              <a:t>n </a:t>
            </a:r>
            <a:r>
              <a:rPr lang="he-IL" sz="2400" i="1" dirty="0" smtClean="0">
                <a:solidFill>
                  <a:schemeClr val="bg1"/>
                </a:solidFill>
                <a:cs typeface="+mj-cs"/>
              </a:rPr>
              <a:t>אבה</a:t>
            </a:r>
            <a:r>
              <a:rPr lang="nl-NL" sz="2400" i="1" dirty="0">
                <a:solidFill>
                  <a:schemeClr val="bg1"/>
                </a:solidFill>
                <a:cs typeface="+mj-cs"/>
              </a:rPr>
              <a:t>-</a:t>
            </a:r>
            <a:r>
              <a:rPr lang="nl-NL" sz="2400" i="1" dirty="0" err="1" smtClean="0">
                <a:solidFill>
                  <a:schemeClr val="bg1"/>
                </a:solidFill>
                <a:cs typeface="+mj-cs"/>
              </a:rPr>
              <a:t>abah</a:t>
            </a:r>
            <a:r>
              <a:rPr lang="nl-NL" sz="2400" i="1" dirty="0" smtClean="0">
                <a:solidFill>
                  <a:schemeClr val="bg1"/>
                </a:solidFill>
                <a:cs typeface="+mj-cs"/>
              </a:rPr>
              <a:t>: bereid zijn, verlangen</a:t>
            </a:r>
          </a:p>
          <a:p>
            <a:pPr algn="ctr"/>
            <a:endParaRPr lang="nl-NL" sz="3200" b="1" dirty="0">
              <a:solidFill>
                <a:schemeClr val="bg1"/>
              </a:solidFill>
              <a:cs typeface="+mj-cs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3491880" y="395372"/>
            <a:ext cx="4112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armoede is een gemoedstoestand</a:t>
            </a:r>
          </a:p>
        </p:txBody>
      </p:sp>
      <p:sp>
        <p:nvSpPr>
          <p:cNvPr id="11" name="Rechthoek 10"/>
          <p:cNvSpPr/>
          <p:nvPr/>
        </p:nvSpPr>
        <p:spPr>
          <a:xfrm>
            <a:off x="3682462" y="4134812"/>
            <a:ext cx="4394152" cy="461665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armoede </a:t>
            </a:r>
            <a:r>
              <a:rPr lang="nl-NL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is hier positief </a:t>
            </a:r>
            <a:endParaRPr lang="nl-NL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hthoek 11"/>
          <p:cNvSpPr/>
          <p:nvPr/>
        </p:nvSpPr>
        <p:spPr>
          <a:xfrm>
            <a:off x="7296" y="5661248"/>
            <a:ext cx="9144000" cy="79200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nl-NL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Armoede is verlangen naar verbetering van de situatie</a:t>
            </a:r>
            <a:r>
              <a:rPr lang="el-GR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nl-NL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75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5" grpId="0"/>
      <p:bldP spid="6" grpId="0"/>
      <p:bldP spid="11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7303112"/>
              </p:ext>
            </p:extLst>
          </p:nvPr>
        </p:nvGraphicFramePr>
        <p:xfrm>
          <a:off x="-48232" y="6489144"/>
          <a:ext cx="919223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  <a:gridCol w="919223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Wijn</a:t>
                      </a:r>
                      <a:r>
                        <a:rPr lang="nl-NL" sz="1000" baseline="0" dirty="0" smtClean="0">
                          <a:solidFill>
                            <a:schemeClr val="bg1"/>
                          </a:solidFill>
                        </a:rPr>
                        <a:t>gaard</a:t>
                      </a:r>
                      <a:endParaRPr lang="nl-NL" sz="10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Hoeksteen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Belasting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Opstanding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Sj’ma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Ben David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7</a:t>
                      </a:r>
                    </a:p>
                    <a:p>
                      <a:pPr algn="ctr"/>
                      <a:r>
                        <a:rPr lang="nl-NL" sz="1000" dirty="0" err="1" smtClean="0">
                          <a:solidFill>
                            <a:schemeClr val="bg1"/>
                          </a:solidFill>
                        </a:rPr>
                        <a:t>Soferiem</a:t>
                      </a:r>
                      <a:endParaRPr lang="nl-NL" sz="1000" dirty="0" smtClean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9</a:t>
                      </a: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nl-NL" sz="1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8893656"/>
              </p:ext>
            </p:extLst>
          </p:nvPr>
        </p:nvGraphicFramePr>
        <p:xfrm>
          <a:off x="251520" y="548680"/>
          <a:ext cx="871200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6000"/>
                <a:gridCol w="4356000"/>
              </a:tblGrid>
              <a:tr h="370840">
                <a:tc>
                  <a:txBody>
                    <a:bodyPr/>
                    <a:lstStyle/>
                    <a:p>
                      <a:r>
                        <a:rPr lang="nl-NL" sz="24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RIJKEN - VERZADIGDEN</a:t>
                      </a:r>
                      <a:endParaRPr lang="nl-NL" sz="24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24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ARMEN - BEHOEFTIGEN </a:t>
                      </a:r>
                      <a:endParaRPr lang="nl-NL" sz="24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sz="24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arrogante Schriftgeleerden</a:t>
                      </a:r>
                      <a:endParaRPr lang="nl-NL" sz="24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24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leerlingen</a:t>
                      </a:r>
                      <a:endParaRPr lang="nl-NL" sz="24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sz="24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vele rijken</a:t>
                      </a:r>
                      <a:endParaRPr lang="nl-NL" sz="24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240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arme weduwe</a:t>
                      </a:r>
                      <a:endParaRPr lang="nl-NL" sz="24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/>
                      <a:lightRig rig="flood" dir="t"/>
                    </a:cell3D>
                    <a:solidFill>
                      <a:srgbClr val="C00000"/>
                    </a:solidFill>
                  </a:tcPr>
                </a:tc>
              </a:tr>
            </a:tbl>
          </a:graphicData>
        </a:graphic>
      </p:graphicFrame>
      <p:sp>
        <p:nvSpPr>
          <p:cNvPr id="8" name="Rechthoek 7"/>
          <p:cNvSpPr/>
          <p:nvPr/>
        </p:nvSpPr>
        <p:spPr>
          <a:xfrm>
            <a:off x="251520" y="2073042"/>
            <a:ext cx="8712968" cy="201600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nl-NL" sz="4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welke kolom pas ik?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6405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060848"/>
            <a:ext cx="321945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360266"/>
              </p:ext>
            </p:extLst>
          </p:nvPr>
        </p:nvGraphicFramePr>
        <p:xfrm>
          <a:off x="-48235" y="6489144"/>
          <a:ext cx="918000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  <a:gridCol w="1020000"/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tx1"/>
                          </a:solidFill>
                        </a:rPr>
                        <a:t>1-5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tx1"/>
                          </a:solidFill>
                        </a:rPr>
                        <a:t>bezeten</a:t>
                      </a:r>
                      <a:endParaRPr lang="nl-NL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tx1"/>
                          </a:solidFill>
                        </a:rPr>
                        <a:t>3-9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tx1"/>
                          </a:solidFill>
                        </a:rPr>
                        <a:t>de zaaier</a:t>
                      </a:r>
                      <a:endParaRPr lang="nl-NL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tx1"/>
                          </a:solidFill>
                        </a:rPr>
                        <a:t>10-12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tx1"/>
                          </a:solidFill>
                        </a:rPr>
                        <a:t>gelijkenissen</a:t>
                      </a:r>
                      <a:endParaRPr lang="nl-NL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tx1"/>
                          </a:solidFill>
                        </a:rPr>
                        <a:t>13-20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tx1"/>
                          </a:solidFill>
                        </a:rPr>
                        <a:t>uitleg </a:t>
                      </a:r>
                      <a:r>
                        <a:rPr lang="nl-NL" sz="1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nl-NL" sz="1000" dirty="0" smtClean="0">
                          <a:solidFill>
                            <a:schemeClr val="tx1"/>
                          </a:solidFill>
                        </a:rPr>
                        <a:t>zaaier</a:t>
                      </a:r>
                      <a:endParaRPr lang="nl-NL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tx1"/>
                          </a:solidFill>
                        </a:rPr>
                        <a:t>21-23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tx1"/>
                          </a:solidFill>
                        </a:rPr>
                        <a:t>de lamp</a:t>
                      </a:r>
                      <a:endParaRPr lang="nl-NL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tx1"/>
                          </a:solidFill>
                        </a:rPr>
                        <a:t>24-25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tx1"/>
                          </a:solidFill>
                        </a:rPr>
                        <a:t>de</a:t>
                      </a:r>
                      <a:r>
                        <a:rPr lang="nl-NL" sz="1000" baseline="0" dirty="0" smtClean="0">
                          <a:solidFill>
                            <a:schemeClr val="tx1"/>
                          </a:solidFill>
                        </a:rPr>
                        <a:t> maat</a:t>
                      </a:r>
                      <a:endParaRPr lang="nl-NL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tx1"/>
                          </a:solidFill>
                        </a:rPr>
                        <a:t>26-29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tx1"/>
                          </a:solidFill>
                        </a:rPr>
                        <a:t>het wonder</a:t>
                      </a:r>
                      <a:endParaRPr lang="nl-NL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tx1"/>
                          </a:solidFill>
                        </a:rPr>
                        <a:t>30-32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tx1"/>
                          </a:solidFill>
                        </a:rPr>
                        <a:t>Mosterdzaad</a:t>
                      </a:r>
                      <a:endParaRPr lang="nl-NL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000" dirty="0" smtClean="0">
                          <a:solidFill>
                            <a:schemeClr val="tx1"/>
                          </a:solidFill>
                        </a:rPr>
                        <a:t>35-41</a:t>
                      </a:r>
                    </a:p>
                    <a:p>
                      <a:pPr algn="ctr"/>
                      <a:r>
                        <a:rPr lang="nl-NL" sz="1000" dirty="0" smtClean="0">
                          <a:solidFill>
                            <a:schemeClr val="tx1"/>
                          </a:solidFill>
                        </a:rPr>
                        <a:t>storm</a:t>
                      </a:r>
                      <a:endParaRPr lang="nl-NL" sz="1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220B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200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 noChangeAspect="1"/>
          </p:cNvSpPr>
          <p:nvPr>
            <p:ph idx="1"/>
          </p:nvPr>
        </p:nvSpPr>
        <p:spPr>
          <a:xfrm>
            <a:off x="84058" y="68070"/>
            <a:ext cx="2196000" cy="1440000"/>
          </a:xfrm>
          <a:solidFill>
            <a:srgbClr val="37441C"/>
          </a:solidFill>
        </p:spPr>
        <p:txBody>
          <a:bodyPr rIns="0"/>
          <a:lstStyle/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Johannes de Doper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doop en de verzoeking in de </a:t>
            </a: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woestijn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</a:t>
            </a: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naar Galilea – De roeping der eerste </a:t>
            </a: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discipelen</a:t>
            </a: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de synagoge te </a:t>
            </a:r>
            <a:r>
              <a:rPr lang="nl-NL" sz="8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Kafarnaüm</a:t>
            </a: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het huis van Petrus</a:t>
            </a: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een melaatse</a:t>
            </a:r>
          </a:p>
          <a:p>
            <a:pPr marL="0" indent="0">
              <a:buNone/>
            </a:pP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nl-NL" sz="800" dirty="0"/>
          </a:p>
        </p:txBody>
      </p:sp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2349396" y="68070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Genezing van een verlamde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roeping van Levi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vasten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Aren plukken op de Sabbat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b="1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4617628" y="68374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genezing op de Sabbat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de onreine geesten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twaalf apostelen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Beëlzebul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zijn verwanten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84058" y="1580246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de bezetene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dochtertje van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Jaïrus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2349396" y="1580246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verwerping te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Nazaret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uitzending van de discipelen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dood van Johannes de Doper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terugkeer van de apostelen en de wonderbare spijziging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gaande over het meer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Genezing in 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Genesaret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4617628" y="1580398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H.7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Twistgesprekken met de Farizeeën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Syrofenicische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vrouw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de doofstomme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87216" y="3092414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H.9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verheerlijking op de berg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een bezeten knaap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2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aankondiging van het lijden 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strijd om de voorrang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Verleiding tot zonde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0" name="Tijdelijke aanduiding voor inhoud 2"/>
          <p:cNvSpPr txBox="1">
            <a:spLocks/>
          </p:cNvSpPr>
          <p:nvPr/>
        </p:nvSpPr>
        <p:spPr>
          <a:xfrm>
            <a:off x="2352554" y="3092414"/>
            <a:ext cx="2196000" cy="1440000"/>
          </a:xfrm>
          <a:prstGeom prst="rect">
            <a:avLst/>
          </a:prstGeom>
          <a:solidFill>
            <a:srgbClr val="2217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esprekken op de reis naar Jeruzalem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zegent de kinderen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rijke jongeling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loon voor het volgen van Jesjoea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3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aankondiging van het lijden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Niet heersen maar dienen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Bartimeüs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1" name="Tijdelijke aanduiding voor inhoud 2"/>
          <p:cNvSpPr txBox="1">
            <a:spLocks/>
          </p:cNvSpPr>
          <p:nvPr/>
        </p:nvSpPr>
        <p:spPr>
          <a:xfrm>
            <a:off x="4620786" y="309241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intocht in Jeruzalem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reiniging van de tempel en de verdorde vijgenboom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naar Jezus’ bevoegdheid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2" name="Tijdelijke aanduiding voor inhoud 2"/>
          <p:cNvSpPr txBox="1">
            <a:spLocks/>
          </p:cNvSpPr>
          <p:nvPr/>
        </p:nvSpPr>
        <p:spPr>
          <a:xfrm>
            <a:off x="6885900" y="68222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zaaier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lamp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 is van het zaad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storm op het meer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3" name="Tijdelijke aanduiding voor inhoud 2"/>
          <p:cNvSpPr txBox="1">
            <a:spLocks/>
          </p:cNvSpPr>
          <p:nvPr/>
        </p:nvSpPr>
        <p:spPr>
          <a:xfrm>
            <a:off x="6885900" y="1580246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H.8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tweede wonderbare spijziging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om een teken en het zuurdesem van de Farizeeën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blinde te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Betsaïda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belijdenis van Petrus en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1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aankondiging van het lijden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4" name="Tijdelijke aanduiding voor inhoud 2"/>
          <p:cNvSpPr txBox="1">
            <a:spLocks/>
          </p:cNvSpPr>
          <p:nvPr/>
        </p:nvSpPr>
        <p:spPr>
          <a:xfrm>
            <a:off x="6889058" y="309241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onrechtvaardige pachters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recht van de Keizer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naar de opstanding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grote gebod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Davids </a:t>
            </a: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oon en Heer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Waarschuwing tegen de </a:t>
            </a: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chriftgeleerden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penninkske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van de weduwe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5" name="Tijdelijke aanduiding voor inhoud 2"/>
          <p:cNvSpPr txBox="1">
            <a:spLocks/>
          </p:cNvSpPr>
          <p:nvPr/>
        </p:nvSpPr>
        <p:spPr>
          <a:xfrm>
            <a:off x="84058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Rede over de laatste dingen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6" name="Tijdelijke aanduiding voor inhoud 2"/>
          <p:cNvSpPr txBox="1">
            <a:spLocks/>
          </p:cNvSpPr>
          <p:nvPr/>
        </p:nvSpPr>
        <p:spPr>
          <a:xfrm>
            <a:off x="2349396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Zalving en het verraad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voorbereiding van de paasmaaltijd De instelling van het Avondmaal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verloochening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voorzegd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Gethsemane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gevangenneming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 de Raad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door Petrus verloochend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7" name="Tijdelijke aanduiding voor inhoud 2"/>
          <p:cNvSpPr txBox="1">
            <a:spLocks/>
          </p:cNvSpPr>
          <p:nvPr/>
        </p:nvSpPr>
        <p:spPr>
          <a:xfrm>
            <a:off x="4617628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voor Pilatus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Barabbas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bespotting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kruisiging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sterven van Jesjoea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begrafenis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8" name="Tijdelijke aanduiding voor inhoud 2"/>
          <p:cNvSpPr txBox="1">
            <a:spLocks/>
          </p:cNvSpPr>
          <p:nvPr/>
        </p:nvSpPr>
        <p:spPr>
          <a:xfrm>
            <a:off x="6885900" y="4604734"/>
            <a:ext cx="2196000" cy="1440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opstanding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Verschijningen van Jesjoea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9" name="Tijdelijke aanduiding voor inhoud 2"/>
          <p:cNvSpPr txBox="1">
            <a:spLocks noChangeAspect="1"/>
          </p:cNvSpPr>
          <p:nvPr/>
        </p:nvSpPr>
        <p:spPr>
          <a:xfrm>
            <a:off x="590592" y="1917248"/>
            <a:ext cx="5709600" cy="3744000"/>
          </a:xfrm>
          <a:prstGeom prst="rect">
            <a:avLst/>
          </a:prstGeom>
          <a:solidFill>
            <a:srgbClr val="37441C"/>
          </a:solidFill>
          <a:ln w="76200">
            <a:solidFill>
              <a:schemeClr val="bg1"/>
            </a:solidFill>
          </a:ln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20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0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zaaier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0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lamp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0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 is van het zaad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0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storm op het meer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20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0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000" b="1" dirty="0">
              <a:solidFill>
                <a:prstClr val="black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61" y="6020197"/>
            <a:ext cx="91757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vak 1"/>
          <p:cNvSpPr txBox="1"/>
          <p:nvPr/>
        </p:nvSpPr>
        <p:spPr>
          <a:xfrm rot="21038725">
            <a:off x="1784882" y="3498055"/>
            <a:ext cx="7020000" cy="1200329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nl-NL" sz="24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nl-NL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Gelijkenissen van het Koninkrijk</a:t>
            </a:r>
          </a:p>
          <a:p>
            <a:pPr algn="ctr"/>
            <a:endParaRPr lang="nl-NL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8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 noChangeAspect="1"/>
          </p:cNvSpPr>
          <p:nvPr>
            <p:ph idx="1"/>
          </p:nvPr>
        </p:nvSpPr>
        <p:spPr>
          <a:xfrm>
            <a:off x="84058" y="68070"/>
            <a:ext cx="2196000" cy="1440000"/>
          </a:xfrm>
          <a:solidFill>
            <a:srgbClr val="37441C"/>
          </a:solidFill>
        </p:spPr>
        <p:txBody>
          <a:bodyPr rIns="0"/>
          <a:lstStyle/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Johannes de Doper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doop en de verzoeking in de </a:t>
            </a: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woestijn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</a:t>
            </a: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naar Galilea – De roeping der eerste </a:t>
            </a: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discipelen</a:t>
            </a: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de synagoge te </a:t>
            </a:r>
            <a:r>
              <a:rPr lang="nl-NL" sz="8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Kafarnaüm</a:t>
            </a: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het huis van Petrus</a:t>
            </a: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een melaatse</a:t>
            </a:r>
          </a:p>
          <a:p>
            <a:pPr marL="0" indent="0">
              <a:buNone/>
            </a:pP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nl-NL" sz="800" dirty="0"/>
          </a:p>
        </p:txBody>
      </p:sp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2349396" y="68070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Genezing van een verlamde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roeping van Levi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vasten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Aren plukken op de Sabbat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b="1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4617628" y="68374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genezing op de Sabbat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de onreine geesten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twaalf apostelen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Beëlzebul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zijn verwanten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84058" y="1580246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de bezetene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dochtertje van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Jaïrus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2349396" y="1580246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verwerping te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Nazaret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uitzending van de discipelen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dood van Johannes de Doper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terugkeer van de apostelen en de wonderbare spijziging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gaande over het meer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Genezing in 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Genesaret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4617628" y="1580398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H.7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Twistgesprekken met de Farizeeën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Syrofenicische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vrouw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de doofstomme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87216" y="3092414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H.9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verheerlijking op de berg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een bezeten knaap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2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aankondiging van het lijden 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strijd om de voorrang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Verleiding tot zonde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0" name="Tijdelijke aanduiding voor inhoud 2"/>
          <p:cNvSpPr txBox="1">
            <a:spLocks/>
          </p:cNvSpPr>
          <p:nvPr/>
        </p:nvSpPr>
        <p:spPr>
          <a:xfrm>
            <a:off x="2352554" y="3092414"/>
            <a:ext cx="2196000" cy="1440000"/>
          </a:xfrm>
          <a:prstGeom prst="rect">
            <a:avLst/>
          </a:prstGeom>
          <a:solidFill>
            <a:srgbClr val="2217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esprekken op de reis naar Jeruzalem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zegent de kinderen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rijke jongeling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loon voor het volgen van Jesjoea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3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aankondiging van het lijden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Niet heersen maar dienen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Bartimeüs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1" name="Tijdelijke aanduiding voor inhoud 2"/>
          <p:cNvSpPr txBox="1">
            <a:spLocks/>
          </p:cNvSpPr>
          <p:nvPr/>
        </p:nvSpPr>
        <p:spPr>
          <a:xfrm>
            <a:off x="4620786" y="309241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intocht in Jeruzalem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reiniging van de tempel en de verdorde vijgenboom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naar Jezus’ bevoegdheid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2" name="Tijdelijke aanduiding voor inhoud 2"/>
          <p:cNvSpPr txBox="1">
            <a:spLocks/>
          </p:cNvSpPr>
          <p:nvPr/>
        </p:nvSpPr>
        <p:spPr>
          <a:xfrm>
            <a:off x="6885900" y="68222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zaaier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lamp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 is van het zaad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storm op het meer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3" name="Tijdelijke aanduiding voor inhoud 2"/>
          <p:cNvSpPr txBox="1">
            <a:spLocks/>
          </p:cNvSpPr>
          <p:nvPr/>
        </p:nvSpPr>
        <p:spPr>
          <a:xfrm>
            <a:off x="6885900" y="1580246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H.8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tweede wonderbare spijziging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om een teken en het zuurdesem van de Farizeeën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blinde te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Betsaïda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belijdenis van Petrus en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1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aankondiging van het lijden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4" name="Tijdelijke aanduiding voor inhoud 2"/>
          <p:cNvSpPr txBox="1">
            <a:spLocks/>
          </p:cNvSpPr>
          <p:nvPr/>
        </p:nvSpPr>
        <p:spPr>
          <a:xfrm>
            <a:off x="6889058" y="309241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onrechtvaardige pachters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recht van de Keizer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naar de opstanding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grote gebod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Davids </a:t>
            </a: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oon en Heer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Waarschuwing tegen de </a:t>
            </a: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chriftgeleerden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penninkske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van de weduwe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5" name="Tijdelijke aanduiding voor inhoud 2"/>
          <p:cNvSpPr txBox="1">
            <a:spLocks/>
          </p:cNvSpPr>
          <p:nvPr/>
        </p:nvSpPr>
        <p:spPr>
          <a:xfrm>
            <a:off x="84058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Rede over de laatste dingen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6" name="Tijdelijke aanduiding voor inhoud 2"/>
          <p:cNvSpPr txBox="1">
            <a:spLocks/>
          </p:cNvSpPr>
          <p:nvPr/>
        </p:nvSpPr>
        <p:spPr>
          <a:xfrm>
            <a:off x="2349396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Zalving en het verraad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voorbereiding van de paasmaaltijd De instelling van het Avondmaal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verloochening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voorzegd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Gethsemane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gevangenneming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 de Raad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door Petrus verloochend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7" name="Tijdelijke aanduiding voor inhoud 2"/>
          <p:cNvSpPr txBox="1">
            <a:spLocks/>
          </p:cNvSpPr>
          <p:nvPr/>
        </p:nvSpPr>
        <p:spPr>
          <a:xfrm>
            <a:off x="4617628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voor Pilatus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Barabbas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bespotting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kruisiging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sterven van Jesjoea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begrafenis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8" name="Tijdelijke aanduiding voor inhoud 2"/>
          <p:cNvSpPr txBox="1">
            <a:spLocks/>
          </p:cNvSpPr>
          <p:nvPr/>
        </p:nvSpPr>
        <p:spPr>
          <a:xfrm>
            <a:off x="6885900" y="4604734"/>
            <a:ext cx="2196000" cy="1440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opstanding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Verschijningen van Jesjoea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9" name="Tijdelijke aanduiding voor inhoud 2"/>
          <p:cNvSpPr txBox="1">
            <a:spLocks noChangeAspect="1"/>
          </p:cNvSpPr>
          <p:nvPr/>
        </p:nvSpPr>
        <p:spPr>
          <a:xfrm>
            <a:off x="2606816" y="1917248"/>
            <a:ext cx="5709600" cy="3744000"/>
          </a:xfrm>
          <a:prstGeom prst="rect">
            <a:avLst/>
          </a:prstGeom>
          <a:solidFill>
            <a:srgbClr val="37441C"/>
          </a:solidFill>
          <a:ln w="76200">
            <a:solidFill>
              <a:schemeClr val="bg1"/>
            </a:solidFill>
          </a:ln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20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H.5</a:t>
            </a:r>
          </a:p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de bezetene</a:t>
            </a:r>
          </a:p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dochtertje van </a:t>
            </a:r>
            <a:r>
              <a:rPr lang="nl-NL" sz="2000" b="1" i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Jaïrus</a:t>
            </a:r>
            <a:endParaRPr lang="nl-NL" sz="2000" b="1" i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0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0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000" b="1" dirty="0">
              <a:solidFill>
                <a:prstClr val="black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61" y="6020197"/>
            <a:ext cx="91757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kstvak 21"/>
          <p:cNvSpPr txBox="1"/>
          <p:nvPr/>
        </p:nvSpPr>
        <p:spPr>
          <a:xfrm rot="21038725">
            <a:off x="1784882" y="3682721"/>
            <a:ext cx="7020000" cy="830997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Openbaringen van het Koninkrijk</a:t>
            </a:r>
          </a:p>
          <a:p>
            <a:pPr algn="ctr"/>
            <a:endParaRPr lang="nl-NL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9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 noChangeAspect="1"/>
          </p:cNvSpPr>
          <p:nvPr>
            <p:ph idx="1"/>
          </p:nvPr>
        </p:nvSpPr>
        <p:spPr>
          <a:xfrm>
            <a:off x="84058" y="68070"/>
            <a:ext cx="2196000" cy="1440000"/>
          </a:xfrm>
          <a:solidFill>
            <a:srgbClr val="37441C"/>
          </a:solidFill>
        </p:spPr>
        <p:txBody>
          <a:bodyPr rIns="0"/>
          <a:lstStyle/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Johannes de Doper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doop en de verzoeking in de </a:t>
            </a: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woestijn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</a:t>
            </a: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naar Galilea – De roeping der eerste </a:t>
            </a: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discipelen</a:t>
            </a: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de synagoge te </a:t>
            </a:r>
            <a:r>
              <a:rPr lang="nl-NL" sz="8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Kafarnaüm</a:t>
            </a: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het huis van Petrus</a:t>
            </a: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een melaatse</a:t>
            </a:r>
          </a:p>
          <a:p>
            <a:pPr marL="0" indent="0">
              <a:buNone/>
            </a:pP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nl-NL" sz="800" dirty="0"/>
          </a:p>
        </p:txBody>
      </p:sp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2349396" y="68070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Genezing van een verlamde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roeping van Levi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vasten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Aren plukken op de Sabbat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b="1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4617628" y="68374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genezing op de Sabbat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de onreine geesten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twaalf apostelen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Beëlzebul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zijn verwanten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84058" y="1580246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de bezetene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dochtertje van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Jaïrus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2349396" y="1582192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verwerping te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Nazaret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uitzending van de discipelen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dood van Johannes de Doper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terugkeer van de apostelen en de wonderbare spijziging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gaande over het meer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Genezing in 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Genesaret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4617628" y="1580398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H.7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Twistgesprekken met de Farizeeën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Syrofenicische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vrouw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de doofstomme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87216" y="3092414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H.9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verheerlijking op de berg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een bezeten knaap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2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aankondiging van het lijden 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strijd om de voorrang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Verleiding tot zonde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0" name="Tijdelijke aanduiding voor inhoud 2"/>
          <p:cNvSpPr txBox="1">
            <a:spLocks/>
          </p:cNvSpPr>
          <p:nvPr/>
        </p:nvSpPr>
        <p:spPr>
          <a:xfrm>
            <a:off x="2352554" y="3092414"/>
            <a:ext cx="2196000" cy="1440000"/>
          </a:xfrm>
          <a:prstGeom prst="rect">
            <a:avLst/>
          </a:prstGeom>
          <a:solidFill>
            <a:srgbClr val="2217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esprekken op de reis naar Jeruzalem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zegent de kinderen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rijke jongeling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loon voor het volgen van Jesjoea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3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aankondiging van het lijden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Niet heersen maar dienen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Bartimeüs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1" name="Tijdelijke aanduiding voor inhoud 2"/>
          <p:cNvSpPr txBox="1">
            <a:spLocks/>
          </p:cNvSpPr>
          <p:nvPr/>
        </p:nvSpPr>
        <p:spPr>
          <a:xfrm>
            <a:off x="4620786" y="309241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intocht in Jeruzalem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reiniging van de tempel en de verdorde vijgenboom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naar Jezus’ bevoegdheid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2" name="Tijdelijke aanduiding voor inhoud 2"/>
          <p:cNvSpPr txBox="1">
            <a:spLocks/>
          </p:cNvSpPr>
          <p:nvPr/>
        </p:nvSpPr>
        <p:spPr>
          <a:xfrm>
            <a:off x="6885900" y="68222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zaaier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lamp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 is van het zaad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storm op het meer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3" name="Tijdelijke aanduiding voor inhoud 2"/>
          <p:cNvSpPr txBox="1">
            <a:spLocks/>
          </p:cNvSpPr>
          <p:nvPr/>
        </p:nvSpPr>
        <p:spPr>
          <a:xfrm>
            <a:off x="6885900" y="1580246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H.8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tweede wonderbare spijziging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om een teken en het zuurdesem van de Farizeeën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blinde te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Betsaïda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belijdenis van Petrus en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1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aankondiging van het lijden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4" name="Tijdelijke aanduiding voor inhoud 2"/>
          <p:cNvSpPr txBox="1">
            <a:spLocks/>
          </p:cNvSpPr>
          <p:nvPr/>
        </p:nvSpPr>
        <p:spPr>
          <a:xfrm>
            <a:off x="6889058" y="309241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onrechtvaardige pachters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recht van de Keizer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naar de opstanding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grote gebod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Davids </a:t>
            </a: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oon en Heer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Waarschuwing tegen de </a:t>
            </a: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chriftgeleerden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penninkske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van de weduwe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5" name="Tijdelijke aanduiding voor inhoud 2"/>
          <p:cNvSpPr txBox="1">
            <a:spLocks/>
          </p:cNvSpPr>
          <p:nvPr/>
        </p:nvSpPr>
        <p:spPr>
          <a:xfrm>
            <a:off x="84058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Rede over de laatste dingen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6" name="Tijdelijke aanduiding voor inhoud 2"/>
          <p:cNvSpPr txBox="1">
            <a:spLocks/>
          </p:cNvSpPr>
          <p:nvPr/>
        </p:nvSpPr>
        <p:spPr>
          <a:xfrm>
            <a:off x="2349396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Zalving en het verraad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voorbereiding van de paasmaaltijd De instelling van het Avondmaal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verloochening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voorzegd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Gethsemane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gevangenneming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 de Raad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door Petrus verloochend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7" name="Tijdelijke aanduiding voor inhoud 2"/>
          <p:cNvSpPr txBox="1">
            <a:spLocks/>
          </p:cNvSpPr>
          <p:nvPr/>
        </p:nvSpPr>
        <p:spPr>
          <a:xfrm>
            <a:off x="4617628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voor Pilatus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Barabbas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bespotting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kruisiging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sterven van Jesjoea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begrafenis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8" name="Tijdelijke aanduiding voor inhoud 2"/>
          <p:cNvSpPr txBox="1">
            <a:spLocks/>
          </p:cNvSpPr>
          <p:nvPr/>
        </p:nvSpPr>
        <p:spPr>
          <a:xfrm>
            <a:off x="6885900" y="4604734"/>
            <a:ext cx="2196000" cy="1440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opstanding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Verschijningen van Jesjoea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9" name="Tijdelijke aanduiding voor inhoud 2"/>
          <p:cNvSpPr txBox="1">
            <a:spLocks noChangeAspect="1"/>
          </p:cNvSpPr>
          <p:nvPr/>
        </p:nvSpPr>
        <p:spPr>
          <a:xfrm>
            <a:off x="1547664" y="1940414"/>
            <a:ext cx="5709600" cy="3744000"/>
          </a:xfrm>
          <a:prstGeom prst="rect">
            <a:avLst/>
          </a:prstGeom>
          <a:solidFill>
            <a:srgbClr val="37441C"/>
          </a:solidFill>
          <a:ln w="76200">
            <a:solidFill>
              <a:schemeClr val="bg1"/>
            </a:solidFill>
          </a:ln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H.6</a:t>
            </a:r>
          </a:p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verwerping te </a:t>
            </a:r>
            <a:r>
              <a:rPr lang="nl-NL" sz="2000" b="1" i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Nazaret</a:t>
            </a:r>
            <a:endParaRPr lang="nl-NL" sz="2000" b="1" i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uitzending van de discipelen</a:t>
            </a:r>
          </a:p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dood van Johannes de Doper</a:t>
            </a:r>
          </a:p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terugkeer van de apostelen en de wonderbare spijziging</a:t>
            </a:r>
          </a:p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gaande over het meer</a:t>
            </a:r>
          </a:p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Genezing in  </a:t>
            </a:r>
            <a:r>
              <a:rPr lang="nl-NL" sz="2000" b="1" i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Genesaret</a:t>
            </a:r>
            <a:endParaRPr lang="nl-NL" sz="2000" b="1" i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0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0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000" b="1" dirty="0">
              <a:solidFill>
                <a:prstClr val="black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61" y="6020197"/>
            <a:ext cx="91757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kstvak 20"/>
          <p:cNvSpPr txBox="1"/>
          <p:nvPr/>
        </p:nvSpPr>
        <p:spPr>
          <a:xfrm rot="21038725">
            <a:off x="1208483" y="4913319"/>
            <a:ext cx="7020000" cy="830997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leer van het Koninkrijk</a:t>
            </a:r>
          </a:p>
          <a:p>
            <a:pPr algn="ctr"/>
            <a:endParaRPr lang="nl-NL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99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 noChangeAspect="1"/>
          </p:cNvSpPr>
          <p:nvPr>
            <p:ph idx="1"/>
          </p:nvPr>
        </p:nvSpPr>
        <p:spPr>
          <a:xfrm>
            <a:off x="84058" y="68070"/>
            <a:ext cx="2196000" cy="1440000"/>
          </a:xfrm>
          <a:solidFill>
            <a:srgbClr val="37441C"/>
          </a:solidFill>
        </p:spPr>
        <p:txBody>
          <a:bodyPr rIns="0"/>
          <a:lstStyle/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Johannes de Doper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doop en de verzoeking in de </a:t>
            </a: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woestijn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</a:t>
            </a: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naar Galilea – De roeping der eerste </a:t>
            </a: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discipelen</a:t>
            </a: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de synagoge te </a:t>
            </a:r>
            <a:r>
              <a:rPr lang="nl-NL" sz="8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Kafarnaüm</a:t>
            </a: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het huis van Petrus</a:t>
            </a: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een melaatse</a:t>
            </a:r>
          </a:p>
          <a:p>
            <a:pPr marL="0" indent="0">
              <a:buNone/>
            </a:pP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nl-NL" sz="800" dirty="0"/>
          </a:p>
        </p:txBody>
      </p:sp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2349396" y="68070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Genezing van een verlamde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roeping van Levi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vasten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Aren plukken op de Sabbat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b="1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4617628" y="68374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genezing op de Sabbat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de onreine geesten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twaalf apostelen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Beëlzebul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zijn verwanten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84058" y="1580246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de bezetene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dochtertje van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Jaïrus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2349396" y="1582192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verwerping te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Nazaret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uitzending van de discipelen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dood van Johannes de Doper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terugkeer van de apostelen en de wonderbare spijziging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gaande over het meer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Genezing in 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Genesaret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4617628" y="1580398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H.7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Twistgesprekken met de Farizeeën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Syrofenicische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vrouw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de doofstomme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87216" y="3092414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H.9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verheerlijking op de berg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een bezeten knaap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2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aankondiging van het lijden 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strijd om de voorrang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Verleiding tot zonde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0" name="Tijdelijke aanduiding voor inhoud 2"/>
          <p:cNvSpPr txBox="1">
            <a:spLocks/>
          </p:cNvSpPr>
          <p:nvPr/>
        </p:nvSpPr>
        <p:spPr>
          <a:xfrm>
            <a:off x="2352554" y="3092414"/>
            <a:ext cx="2196000" cy="1440000"/>
          </a:xfrm>
          <a:prstGeom prst="rect">
            <a:avLst/>
          </a:prstGeom>
          <a:solidFill>
            <a:srgbClr val="2217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esprekken op de reis naar Jeruzalem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zegent de kinderen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rijke jongeling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loon voor het volgen van Jesjoea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3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aankondiging van het lijden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Niet heersen maar dienen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Bartimeüs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1" name="Tijdelijke aanduiding voor inhoud 2"/>
          <p:cNvSpPr txBox="1">
            <a:spLocks/>
          </p:cNvSpPr>
          <p:nvPr/>
        </p:nvSpPr>
        <p:spPr>
          <a:xfrm>
            <a:off x="4620786" y="309241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intocht in Jeruzalem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reiniging van de tempel en de verdorde vijgenboom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naar Jezus’ bevoegdheid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2" name="Tijdelijke aanduiding voor inhoud 2"/>
          <p:cNvSpPr txBox="1">
            <a:spLocks/>
          </p:cNvSpPr>
          <p:nvPr/>
        </p:nvSpPr>
        <p:spPr>
          <a:xfrm>
            <a:off x="6885900" y="68222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zaaier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lamp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 is van het zaad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storm op het meer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3" name="Tijdelijke aanduiding voor inhoud 2"/>
          <p:cNvSpPr txBox="1">
            <a:spLocks/>
          </p:cNvSpPr>
          <p:nvPr/>
        </p:nvSpPr>
        <p:spPr>
          <a:xfrm>
            <a:off x="6885900" y="1580246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H.8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tweede wonderbare spijziging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om een teken en het zuurdesem van de Farizeeën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blinde te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Betsaïda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belijdenis van Petrus en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1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aankondiging van het lijden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4" name="Tijdelijke aanduiding voor inhoud 2"/>
          <p:cNvSpPr txBox="1">
            <a:spLocks/>
          </p:cNvSpPr>
          <p:nvPr/>
        </p:nvSpPr>
        <p:spPr>
          <a:xfrm>
            <a:off x="6889058" y="309241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onrechtvaardige pachters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recht van de Keizer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naar de opstanding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grote gebod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Davids </a:t>
            </a: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oon en Heer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Waarschuwing tegen de </a:t>
            </a: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chriftgeleerden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penninkske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van de weduwe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5" name="Tijdelijke aanduiding voor inhoud 2"/>
          <p:cNvSpPr txBox="1">
            <a:spLocks/>
          </p:cNvSpPr>
          <p:nvPr/>
        </p:nvSpPr>
        <p:spPr>
          <a:xfrm>
            <a:off x="84058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Rede over de laatste dingen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6" name="Tijdelijke aanduiding voor inhoud 2"/>
          <p:cNvSpPr txBox="1">
            <a:spLocks/>
          </p:cNvSpPr>
          <p:nvPr/>
        </p:nvSpPr>
        <p:spPr>
          <a:xfrm>
            <a:off x="2349396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Zalving en het verraad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voorbereiding van de paasmaaltijd De instelling van het Avondmaal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verloochening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voorzegd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Gethsemane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gevangenneming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 de Raad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door Petrus verloochend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7" name="Tijdelijke aanduiding voor inhoud 2"/>
          <p:cNvSpPr txBox="1">
            <a:spLocks/>
          </p:cNvSpPr>
          <p:nvPr/>
        </p:nvSpPr>
        <p:spPr>
          <a:xfrm>
            <a:off x="4617628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voor Pilatus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Barabbas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bespotting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kruisiging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sterven van Jesjoea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begrafenis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8" name="Tijdelijke aanduiding voor inhoud 2"/>
          <p:cNvSpPr txBox="1">
            <a:spLocks/>
          </p:cNvSpPr>
          <p:nvPr/>
        </p:nvSpPr>
        <p:spPr>
          <a:xfrm>
            <a:off x="6885900" y="4604734"/>
            <a:ext cx="2196000" cy="1440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opstanding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Verschijningen van Jesjoea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9" name="Tijdelijke aanduiding voor inhoud 2"/>
          <p:cNvSpPr txBox="1">
            <a:spLocks noChangeAspect="1"/>
          </p:cNvSpPr>
          <p:nvPr/>
        </p:nvSpPr>
        <p:spPr>
          <a:xfrm>
            <a:off x="1690596" y="2277288"/>
            <a:ext cx="5709600" cy="3744000"/>
          </a:xfrm>
          <a:prstGeom prst="rect">
            <a:avLst/>
          </a:prstGeom>
          <a:solidFill>
            <a:srgbClr val="37441C"/>
          </a:solidFill>
          <a:ln w="76200">
            <a:solidFill>
              <a:schemeClr val="bg1"/>
            </a:solidFill>
          </a:ln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H.7</a:t>
            </a:r>
            <a:endParaRPr lang="nl-NL" sz="2000" b="1" i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Twistgesprekken met de Farizeeën</a:t>
            </a:r>
          </a:p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nl-NL" sz="2000" b="1" i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Syrofenicische</a:t>
            </a: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vrouw</a:t>
            </a:r>
          </a:p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de doofstomme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20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0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000" b="1" dirty="0">
              <a:solidFill>
                <a:prstClr val="black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61" y="6020197"/>
            <a:ext cx="91757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kstvak 20"/>
          <p:cNvSpPr txBox="1"/>
          <p:nvPr/>
        </p:nvSpPr>
        <p:spPr>
          <a:xfrm rot="21038725">
            <a:off x="1203766" y="4296397"/>
            <a:ext cx="7729307" cy="830997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NL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openbaarwording van het Koninkrijk </a:t>
            </a:r>
          </a:p>
          <a:p>
            <a:pPr algn="ctr"/>
            <a:endParaRPr lang="nl-NL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68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 noChangeAspect="1"/>
          </p:cNvSpPr>
          <p:nvPr>
            <p:ph idx="1"/>
          </p:nvPr>
        </p:nvSpPr>
        <p:spPr>
          <a:xfrm>
            <a:off x="84058" y="68070"/>
            <a:ext cx="2196000" cy="1440000"/>
          </a:xfrm>
          <a:solidFill>
            <a:srgbClr val="37441C"/>
          </a:solidFill>
        </p:spPr>
        <p:txBody>
          <a:bodyPr rIns="0"/>
          <a:lstStyle/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Johannes de Doper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doop en de verzoeking in de </a:t>
            </a: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woestijn</a:t>
            </a:r>
          </a:p>
          <a:p>
            <a:pPr marL="0" indent="0">
              <a:buNone/>
            </a:pP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</a:t>
            </a: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naar Galilea – De roeping der eerste </a:t>
            </a:r>
            <a:r>
              <a:rPr lang="nl-NL" sz="800" i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discipelen</a:t>
            </a: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de synagoge te </a:t>
            </a:r>
            <a:r>
              <a:rPr lang="nl-NL" sz="8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Kafarnaüm</a:t>
            </a: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het huis van Petrus</a:t>
            </a:r>
          </a:p>
          <a:p>
            <a:pPr marL="0" indent="0">
              <a:buNone/>
            </a:pPr>
            <a:r>
              <a:rPr lang="nl-NL" sz="8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een melaatse</a:t>
            </a:r>
          </a:p>
          <a:p>
            <a:pPr marL="0" indent="0">
              <a:buNone/>
            </a:pP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nl-NL" sz="8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nl-NL" sz="800" dirty="0"/>
          </a:p>
        </p:txBody>
      </p:sp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2349396" y="68070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Genezing van een verlamde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roeping van Levi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vasten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Aren plukken op de Sabbat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b="1" dirty="0">
              <a:solidFill>
                <a:prstClr val="black"/>
              </a:solidFill>
            </a:endParaRPr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4617628" y="68374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Een genezing op de Sabbat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de onreine geesten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twaalf apostelen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Beëlzebul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zijn verwanten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84058" y="1580246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de bezetene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dochtertje van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Jaïrus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2349396" y="1582192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verwerping te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Nazaret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uitzending van de discipelen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dood van Johannes de Doper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terugkeer van de apostelen en de wonderbare spijziging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gaande over het meer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Genezing in 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Genesaret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4617628" y="1580398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H.7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Twistgesprekken met de Farizeeën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Syrofenicische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vrouw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de doofstomme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87216" y="3092414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H.9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verheerlijking op de berg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een bezeten knaap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2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aankondiging van het lijden 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strijd om de voorrang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Verleiding tot zonde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0" name="Tijdelijke aanduiding voor inhoud 2"/>
          <p:cNvSpPr txBox="1">
            <a:spLocks/>
          </p:cNvSpPr>
          <p:nvPr/>
        </p:nvSpPr>
        <p:spPr>
          <a:xfrm>
            <a:off x="2352554" y="3092414"/>
            <a:ext cx="2196000" cy="1440000"/>
          </a:xfrm>
          <a:prstGeom prst="rect">
            <a:avLst/>
          </a:prstGeom>
          <a:solidFill>
            <a:srgbClr val="2217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esprekken op de reis naar Jeruzalem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zegent de kinderen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rijke jongeling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loon voor het volgen van Jesjoea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3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aankondiging van het lijden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Niet heersen maar dienen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genezing van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Bartimeüs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1" name="Tijdelijke aanduiding voor inhoud 2"/>
          <p:cNvSpPr txBox="1">
            <a:spLocks/>
          </p:cNvSpPr>
          <p:nvPr/>
        </p:nvSpPr>
        <p:spPr>
          <a:xfrm>
            <a:off x="4620786" y="309241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intocht in Jeruzalem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reiniging van de tempel en de verdorde vijgenboom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naar Jezus’ bevoegdheid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2" name="Tijdelijke aanduiding voor inhoud 2"/>
          <p:cNvSpPr txBox="1">
            <a:spLocks/>
          </p:cNvSpPr>
          <p:nvPr/>
        </p:nvSpPr>
        <p:spPr>
          <a:xfrm>
            <a:off x="6885900" y="68222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zaaier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lamp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 is van het zaad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storm op het meer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3" name="Tijdelijke aanduiding voor inhoud 2"/>
          <p:cNvSpPr txBox="1">
            <a:spLocks/>
          </p:cNvSpPr>
          <p:nvPr/>
        </p:nvSpPr>
        <p:spPr>
          <a:xfrm>
            <a:off x="6885900" y="1580246"/>
            <a:ext cx="2196000" cy="1440000"/>
          </a:xfrm>
          <a:prstGeom prst="rect">
            <a:avLst/>
          </a:prstGeom>
          <a:solidFill>
            <a:srgbClr val="37441C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H.8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tweede wonderbare spijziging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om een teken en het zuurdesem van de Farizeeën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blinde te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Betsaïda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belijdenis van Petrus en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1</a:t>
            </a:r>
            <a:r>
              <a:rPr lang="nl-NL" sz="800" i="1" baseline="30000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800" i="1" dirty="0" smtClea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aankondiging van het lijden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4" name="Tijdelijke aanduiding voor inhoud 2"/>
          <p:cNvSpPr txBox="1">
            <a:spLocks/>
          </p:cNvSpPr>
          <p:nvPr/>
        </p:nvSpPr>
        <p:spPr>
          <a:xfrm>
            <a:off x="6889058" y="309241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b="1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gelijkenis van de onrechtvaardige pachters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recht van de Keizer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naar de opstanding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grote gebod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Davids </a:t>
            </a: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oon en Heer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Waarschuwing tegen de </a:t>
            </a:r>
            <a:r>
              <a:rPr lang="nl-NL" sz="800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chriftgeleerden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penninkske</a:t>
            </a: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van de weduwe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5" name="Tijdelijke aanduiding voor inhoud 2"/>
          <p:cNvSpPr txBox="1">
            <a:spLocks/>
          </p:cNvSpPr>
          <p:nvPr/>
        </p:nvSpPr>
        <p:spPr>
          <a:xfrm>
            <a:off x="84058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Rede over de laatste dingen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6" name="Tijdelijke aanduiding voor inhoud 2"/>
          <p:cNvSpPr txBox="1">
            <a:spLocks/>
          </p:cNvSpPr>
          <p:nvPr/>
        </p:nvSpPr>
        <p:spPr>
          <a:xfrm>
            <a:off x="2349396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Zalving en het verraad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voorbereiding van de paasmaaltijd De instelling van het Avondmaal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verloochening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voorzegd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Gethsemane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gevangenneming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 de Raad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door Petrus verloochend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7" name="Tijdelijke aanduiding voor inhoud 2"/>
          <p:cNvSpPr txBox="1">
            <a:spLocks/>
          </p:cNvSpPr>
          <p:nvPr/>
        </p:nvSpPr>
        <p:spPr>
          <a:xfrm>
            <a:off x="4617628" y="4604734"/>
            <a:ext cx="2196000" cy="1440000"/>
          </a:xfrm>
          <a:prstGeom prst="rect">
            <a:avLst/>
          </a:prstGeom>
          <a:solidFill>
            <a:srgbClr val="8A0000"/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voor Pilatus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Jesjoea en </a:t>
            </a:r>
            <a:r>
              <a:rPr lang="nl-NL" sz="800" i="1" dirty="0" err="1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Barabbas</a:t>
            </a: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bespotting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kruisiging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sterven van Jesjoea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begrafenis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8" name="Tijdelijke aanduiding voor inhoud 2"/>
          <p:cNvSpPr txBox="1">
            <a:spLocks/>
          </p:cNvSpPr>
          <p:nvPr/>
        </p:nvSpPr>
        <p:spPr>
          <a:xfrm>
            <a:off x="6885900" y="4604734"/>
            <a:ext cx="2196000" cy="14400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H.16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opstanding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800" i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Verschijningen van Jesjoea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800" dirty="0">
              <a:solidFill>
                <a:prstClr val="black"/>
              </a:solidFill>
            </a:endParaRPr>
          </a:p>
        </p:txBody>
      </p:sp>
      <p:sp>
        <p:nvSpPr>
          <p:cNvPr id="19" name="Tijdelijke aanduiding voor inhoud 2"/>
          <p:cNvSpPr txBox="1">
            <a:spLocks noChangeAspect="1"/>
          </p:cNvSpPr>
          <p:nvPr/>
        </p:nvSpPr>
        <p:spPr>
          <a:xfrm>
            <a:off x="683568" y="1916832"/>
            <a:ext cx="5709600" cy="3744000"/>
          </a:xfrm>
          <a:prstGeom prst="rect">
            <a:avLst/>
          </a:prstGeom>
          <a:solidFill>
            <a:srgbClr val="37441C"/>
          </a:solidFill>
          <a:ln w="76200">
            <a:solidFill>
              <a:schemeClr val="bg1"/>
            </a:solidFill>
          </a:ln>
        </p:spPr>
        <p:txBody>
          <a:bodyPr rIns="0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H.8</a:t>
            </a:r>
          </a:p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tweede wonderbare spijziging</a:t>
            </a:r>
          </a:p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vraag om een teken en het zuurdesem van de Farizeeën</a:t>
            </a:r>
          </a:p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blinde te </a:t>
            </a:r>
            <a:r>
              <a:rPr lang="nl-NL" sz="2000" b="1" i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Betsaïda</a:t>
            </a:r>
            <a:endParaRPr lang="nl-NL" sz="2000" b="1" i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nl-NL" sz="2000" b="1" i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belijdenis van Petrus en </a:t>
            </a:r>
          </a:p>
          <a:p>
            <a:pPr marL="0" indent="0">
              <a:buNone/>
            </a:pPr>
            <a:r>
              <a:rPr lang="nl-NL" sz="2000" b="1" i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1</a:t>
            </a:r>
            <a:r>
              <a:rPr lang="nl-NL" sz="2000" b="1" i="1" baseline="3000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nl-NL" sz="2000" b="1" i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aankondiging van het lijden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20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000" b="1" i="1" dirty="0" smtClean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2000" b="1" dirty="0">
              <a:solidFill>
                <a:prstClr val="black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61" y="6020197"/>
            <a:ext cx="9175750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134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108942</TotalTime>
  <Words>6264</Words>
  <Application>Microsoft Office PowerPoint</Application>
  <PresentationFormat>Diavoorstelling (4:3)</PresentationFormat>
  <Paragraphs>1981</Paragraphs>
  <Slides>42</Slides>
  <Notes>28</Notes>
  <HiddenSlides>11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42</vt:i4>
      </vt:variant>
    </vt:vector>
  </HeadingPairs>
  <TitlesOfParts>
    <vt:vector size="43" baseType="lpstr"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Gerard</dc:creator>
  <cp:lastModifiedBy>Gerard Wijtsma</cp:lastModifiedBy>
  <cp:revision>1456</cp:revision>
  <dcterms:created xsi:type="dcterms:W3CDTF">2016-11-11T18:02:23Z</dcterms:created>
  <dcterms:modified xsi:type="dcterms:W3CDTF">2018-01-06T07:03:24Z</dcterms:modified>
</cp:coreProperties>
</file>